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65" r:id="rId3"/>
    <p:sldId id="280" r:id="rId4"/>
    <p:sldId id="284" r:id="rId5"/>
    <p:sldId id="282" r:id="rId6"/>
    <p:sldId id="273" r:id="rId7"/>
    <p:sldId id="27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5050"/>
    <a:srgbClr val="FF9933"/>
    <a:srgbClr val="FF6600"/>
    <a:srgbClr val="CC66FF"/>
    <a:srgbClr val="45E739"/>
    <a:srgbClr val="581F9F"/>
    <a:srgbClr val="FFFF66"/>
    <a:srgbClr val="9966FF"/>
    <a:srgbClr val="8D42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89687" autoAdjust="0"/>
  </p:normalViewPr>
  <p:slideViewPr>
    <p:cSldViewPr snapToGrid="0">
      <p:cViewPr varScale="1">
        <p:scale>
          <a:sx n="69" d="100"/>
          <a:sy n="69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6D9F46-1D86-480B-878C-2D28A68AF808}" type="datetimeFigureOut">
              <a:rPr lang="en-IN" smtClean="0"/>
              <a:t>24-05-2022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42A707-EA8A-40AD-B9A5-1FFB81F0BA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7460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42A707-EA8A-40AD-B9A5-1FFB81F0BA9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83590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62B26-B01E-3167-B0A5-9A26EDA7DF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0AABA7-5728-64C1-FD9D-DDD0C89DE9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E3A4B5-5A7D-97A2-994F-4219381F3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20860-704F-4F1D-8AFE-63FF5614F9B2}" type="datetimeFigureOut">
              <a:rPr lang="en-IN" smtClean="0"/>
              <a:t>24-05-2022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AE0DF3-5041-2B66-07A5-36CF78595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C14E-4DAE-2475-7C28-6C84BD7DA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AF3F5-BA7F-4077-88BD-B1FAD3A9A41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9284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C38B4-9C16-5FD3-590E-3BCA09D2C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A92211-0B38-1ED8-B0C6-7D2BCC1D0C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DDD8CB-90ED-B0DF-CC17-77F127206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20860-704F-4F1D-8AFE-63FF5614F9B2}" type="datetimeFigureOut">
              <a:rPr lang="en-IN" smtClean="0"/>
              <a:t>24-05-2022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D6F013-6617-6899-33F3-D79D34C45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68B674-C380-1899-D3CF-82023C007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AF3F5-BA7F-4077-88BD-B1FAD3A9A41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6086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02EFD-A195-DF70-C6A2-83C10BF3D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59242A-320F-1228-6BF3-36B5922B63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AB9C15-D8B6-AB1B-E5A3-79EDEB596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20860-704F-4F1D-8AFE-63FF5614F9B2}" type="datetimeFigureOut">
              <a:rPr lang="en-IN" smtClean="0"/>
              <a:t>24-05-2022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46F2CC-526E-98C1-2B65-D70519C5A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D6684E-5F89-4FE2-3D75-69A4AC823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AF3F5-BA7F-4077-88BD-B1FAD3A9A41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02085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66618-2E08-E850-694B-AAF7541FE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D39416-AD63-4072-7E3A-F72227B8FE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C7DEFC-FE6B-4694-68A6-A2EB11CCD0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DDC7BB-CA48-E754-2A08-9097F36AE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20860-704F-4F1D-8AFE-63FF5614F9B2}" type="datetimeFigureOut">
              <a:rPr lang="en-IN" smtClean="0"/>
              <a:t>24-05-2022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36D1E0-1F5A-C2DF-779E-EE551A050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7FE8F0-2FD0-919A-07C5-64859CACD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AF3F5-BA7F-4077-88BD-B1FAD3A9A41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12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A22C6-54D6-340A-B883-7C3D138F7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88E848-FE24-3AA1-5F57-CC2D5F0A19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69BC9C-96C5-065F-09AF-7193B8CBC5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EAA112-C621-2B8B-D1B9-EF8BCD3F18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EDC444-9DA6-9BA5-A4A1-B40132714B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A5293C-248A-2BE5-052A-79B6A713B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20860-704F-4F1D-8AFE-63FF5614F9B2}" type="datetimeFigureOut">
              <a:rPr lang="en-IN" smtClean="0"/>
              <a:t>24-05-2022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FA1C460-4551-2F29-6FA4-B2A98B9F3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62C436-0176-008C-4AFB-FEDBA665D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AF3F5-BA7F-4077-88BD-B1FAD3A9A41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44493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513C3-19D6-9C3E-EC25-5ED9FB4A7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7EFBB5-398A-03D5-896D-48D0718C5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20860-704F-4F1D-8AFE-63FF5614F9B2}" type="datetimeFigureOut">
              <a:rPr lang="en-IN" smtClean="0"/>
              <a:t>24-05-2022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B0B2DD-B952-63FB-6ADD-B879671B2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36CBAA-42D5-623A-0536-08AEE5834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AF3F5-BA7F-4077-88BD-B1FAD3A9A41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7001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B7E1F8-1FE9-010F-0B2B-39EEEC341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20860-704F-4F1D-8AFE-63FF5614F9B2}" type="datetimeFigureOut">
              <a:rPr lang="en-IN" smtClean="0"/>
              <a:t>24-05-2022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12FE73-3534-DF96-1E72-A34176DCB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0C003B-06F5-D139-6F66-2CF693A68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AF3F5-BA7F-4077-88BD-B1FAD3A9A41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3228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55F9E-51DF-3669-F187-848CEDDBF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D1D44D-BE3E-96C9-CB5A-001C484A3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95F1EB-54C6-7FB8-63A4-12824AC031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6E3BCB-53F3-D211-42C2-3D5C6B9D1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20860-704F-4F1D-8AFE-63FF5614F9B2}" type="datetimeFigureOut">
              <a:rPr lang="en-IN" smtClean="0"/>
              <a:t>24-05-2022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3EB3A5-5E04-8E00-B519-112BE5A75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30CA79-5E08-41D8-005E-6379884E2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AF3F5-BA7F-4077-88BD-B1FAD3A9A41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6586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01F38-DCCC-BE20-891D-E4095E0F6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9D3604-8D8B-B5F0-A050-18809F738B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CFB1CA-97EF-D403-67C7-38F19953A7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C2EFA1-DA3B-390A-4278-DB709C796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20860-704F-4F1D-8AFE-63FF5614F9B2}" type="datetimeFigureOut">
              <a:rPr lang="en-IN" smtClean="0"/>
              <a:t>24-05-2022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3D05F6-7D24-C12F-ACDD-63D6AD102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056B77-BEEC-57C1-F9BC-43F0BF1B6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AF3F5-BA7F-4077-88BD-B1FAD3A9A41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1813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06956-D09A-9E0E-C2C1-07859CC12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CEDAF5-ACB3-5787-104A-094D27FB6B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B49F63-AFDD-CDD6-B842-A116DAE18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20860-704F-4F1D-8AFE-63FF5614F9B2}" type="datetimeFigureOut">
              <a:rPr lang="en-IN" smtClean="0"/>
              <a:t>24-05-2022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89B749-CAB7-E7A2-9097-8CC85CC62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E067D0-7764-A610-6538-133B38AD3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AF3F5-BA7F-4077-88BD-B1FAD3A9A41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6062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791CC9-74E4-DB0D-70F4-4337AF2EE1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B807D0-13F8-15EF-B734-A756DFE65F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3D3AF3-1B2A-FB48-F495-3D4130E8CF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20860-704F-4F1D-8AFE-63FF5614F9B2}" type="datetimeFigureOut">
              <a:rPr lang="en-IN" smtClean="0"/>
              <a:t>24-05-2022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EFB929-E3DF-0FB0-EC61-F9D3E6A93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06FC74-613E-BF2F-384F-C5052EECC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AF3F5-BA7F-4077-88BD-B1FAD3A9A41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5798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39F4EA-C817-0DCF-1D98-B7AD008D2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5B6703-9B5D-2069-2F72-585164F430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B175A9-2B1B-C123-6957-5C9E84645D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D20860-704F-4F1D-8AFE-63FF5614F9B2}" type="datetimeFigureOut">
              <a:rPr lang="en-IN" smtClean="0"/>
              <a:t>24-05-2022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3E0DD2-9451-800E-498C-D1E81B9FA2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755656-D986-77E2-9C24-E2A108308D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EAF3F5-BA7F-4077-88BD-B1FAD3A9A41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11284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eb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sh.org/australia-endgame-news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hyperlink" Target="https://organizingtoendtobacco.org/spokesperson-training-guide-january-2021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sv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sv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9FFC0F-9BBB-F51B-D74F-DFE49F5EFD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4834"/>
            <a:ext cx="12192000" cy="7062834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7E9F44C1-F577-BCAC-B3BE-2DC48FD62F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8690" y="-112430"/>
            <a:ext cx="9144000" cy="1305521"/>
          </a:xfrm>
        </p:spPr>
        <p:txBody>
          <a:bodyPr/>
          <a:lstStyle/>
          <a:p>
            <a:r>
              <a:rPr lang="en-IN" sz="3200" b="1" dirty="0">
                <a:solidFill>
                  <a:srgbClr val="581F9F"/>
                </a:solidFill>
              </a:rPr>
              <a:t>NATIONAL CONSULTATION</a:t>
            </a:r>
            <a:br>
              <a:rPr lang="en-IN" b="1" dirty="0"/>
            </a:br>
            <a:r>
              <a:rPr lang="en-US" sz="1600" b="1" dirty="0">
                <a:solidFill>
                  <a:srgbClr val="581F9F"/>
                </a:solidFill>
              </a:rPr>
              <a:t>OF COALITION OF EXPERTS FOR FRAMEWORK DEVELOPMENT </a:t>
            </a:r>
            <a:br>
              <a:rPr lang="en-US" sz="1600" b="1" dirty="0">
                <a:solidFill>
                  <a:srgbClr val="581F9F"/>
                </a:solidFill>
              </a:rPr>
            </a:br>
            <a:r>
              <a:rPr lang="en-US" sz="1600" b="1" dirty="0">
                <a:solidFill>
                  <a:srgbClr val="581F9F"/>
                </a:solidFill>
              </a:rPr>
              <a:t>OF TOBACCO ENDGAME HUB IN INDIA</a:t>
            </a:r>
            <a:r>
              <a:rPr lang="en-IN" sz="1600" b="1" dirty="0">
                <a:solidFill>
                  <a:srgbClr val="581F9F"/>
                </a:solidFill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83AAE1-9C08-B4F4-C413-728B467191C0}"/>
              </a:ext>
            </a:extLst>
          </p:cNvPr>
          <p:cNvSpPr txBox="1"/>
          <p:nvPr/>
        </p:nvSpPr>
        <p:spPr>
          <a:xfrm>
            <a:off x="262759" y="2253422"/>
            <a:ext cx="1166648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5400" b="1" dirty="0">
                <a:solidFill>
                  <a:srgbClr val="581F9F"/>
                </a:solidFill>
              </a:rPr>
              <a:t>DRAFT FRAMEWORK OF </a:t>
            </a:r>
          </a:p>
          <a:p>
            <a:pPr algn="ctr"/>
            <a:r>
              <a:rPr lang="en-IN" sz="5400" b="1" dirty="0">
                <a:solidFill>
                  <a:srgbClr val="581F9F"/>
                </a:solidFill>
              </a:rPr>
              <a:t>TOBACCO ENDGAME HUB IN INDIA </a:t>
            </a:r>
            <a:r>
              <a:rPr lang="en-IN" sz="6000" b="1" dirty="0">
                <a:solidFill>
                  <a:srgbClr val="581F9F"/>
                </a:solidFill>
              </a:rPr>
              <a:t>(</a:t>
            </a:r>
            <a:r>
              <a:rPr lang="en-IN" sz="6000" b="1" dirty="0">
                <a:solidFill>
                  <a:srgbClr val="581F9F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TED</a:t>
            </a:r>
            <a:r>
              <a:rPr lang="en-IN" sz="6000" b="1" baseline="30000" dirty="0">
                <a:solidFill>
                  <a:srgbClr val="581F9F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IN" sz="6000" b="1" dirty="0">
                <a:solidFill>
                  <a:srgbClr val="581F9F"/>
                </a:solidFill>
              </a:rPr>
              <a:t>)</a:t>
            </a:r>
            <a:endParaRPr lang="en-IN" sz="5400" b="1" dirty="0">
              <a:solidFill>
                <a:srgbClr val="581F9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872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9FFC0F-9BBB-F51B-D74F-DFE49F5EFD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3"/>
            <a:ext cx="12192000" cy="6854573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7E9F44C1-F577-BCAC-B3BE-2DC48FD62F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70273"/>
            <a:ext cx="9144000" cy="1305521"/>
          </a:xfrm>
        </p:spPr>
        <p:txBody>
          <a:bodyPr/>
          <a:lstStyle/>
          <a:p>
            <a:r>
              <a:rPr lang="en-IN" sz="3200" b="1" dirty="0">
                <a:solidFill>
                  <a:srgbClr val="581F9F"/>
                </a:solidFill>
              </a:rPr>
              <a:t>NATIONAL CONSULTATION</a:t>
            </a:r>
            <a:br>
              <a:rPr lang="en-IN" b="1" dirty="0"/>
            </a:br>
            <a:r>
              <a:rPr lang="en-US" sz="1600" b="1" dirty="0">
                <a:solidFill>
                  <a:srgbClr val="581F9F"/>
                </a:solidFill>
              </a:rPr>
              <a:t>OF COALITION OF EXPERTS FOR FRAMEWORK DEVELOPMENT </a:t>
            </a:r>
            <a:br>
              <a:rPr lang="en-US" sz="1600" b="1" dirty="0">
                <a:solidFill>
                  <a:srgbClr val="581F9F"/>
                </a:solidFill>
              </a:rPr>
            </a:br>
            <a:r>
              <a:rPr lang="en-US" sz="1600" b="1" dirty="0">
                <a:solidFill>
                  <a:srgbClr val="581F9F"/>
                </a:solidFill>
              </a:rPr>
              <a:t>OF TOBACCO ENDGAME HUB IN INDIA</a:t>
            </a:r>
            <a:r>
              <a:rPr lang="en-IN" sz="1600" b="1" dirty="0">
                <a:solidFill>
                  <a:srgbClr val="581F9F"/>
                </a:solidFill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D558B79-0259-D44B-DAFB-77176C4D91AB}"/>
              </a:ext>
            </a:extLst>
          </p:cNvPr>
          <p:cNvSpPr txBox="1"/>
          <p:nvPr/>
        </p:nvSpPr>
        <p:spPr>
          <a:xfrm>
            <a:off x="-112268" y="1231878"/>
            <a:ext cx="85898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/>
              <a:t>Proposed Tobacco Endgame Hub in India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5F87798-6A2C-1EF8-3950-1047BEE5A3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5" r="14286"/>
          <a:stretch/>
        </p:blipFill>
        <p:spPr>
          <a:xfrm>
            <a:off x="252248" y="2293930"/>
            <a:ext cx="5312979" cy="36442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DE5AB26-51B9-AEBE-75CB-4867EF162B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1223349"/>
            <a:ext cx="3810000" cy="2141161"/>
          </a:xfrm>
          <a:prstGeom prst="rect">
            <a:avLst/>
          </a:prstGeom>
        </p:spPr>
      </p:pic>
      <p:sp>
        <p:nvSpPr>
          <p:cNvPr id="22" name="Chord 21">
            <a:extLst>
              <a:ext uri="{FF2B5EF4-FFF2-40B4-BE49-F238E27FC236}">
                <a16:creationId xmlns:a16="http://schemas.microsoft.com/office/drawing/2014/main" id="{3783D93E-4B45-937C-2EF9-2FE82F3FFC25}"/>
              </a:ext>
            </a:extLst>
          </p:cNvPr>
          <p:cNvSpPr/>
          <p:nvPr/>
        </p:nvSpPr>
        <p:spPr>
          <a:xfrm rot="17572463">
            <a:off x="7536657" y="1966826"/>
            <a:ext cx="4230392" cy="4333749"/>
          </a:xfrm>
          <a:prstGeom prst="chord">
            <a:avLst>
              <a:gd name="adj1" fmla="val 2700000"/>
              <a:gd name="adj2" fmla="val 16066147"/>
            </a:avLst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en-IN" sz="2000" b="1" dirty="0">
              <a:solidFill>
                <a:schemeClr val="tx1"/>
              </a:solidFill>
            </a:endParaRPr>
          </a:p>
          <a:p>
            <a:pPr algn="ctr"/>
            <a:endParaRPr lang="en-IN" sz="2000" b="1" dirty="0">
              <a:solidFill>
                <a:schemeClr val="tx1"/>
              </a:solidFill>
            </a:endParaRPr>
          </a:p>
          <a:p>
            <a:pPr algn="ctr"/>
            <a:endParaRPr lang="en-IN" sz="2000" b="1" dirty="0">
              <a:solidFill>
                <a:schemeClr val="tx1"/>
              </a:solidFill>
            </a:endParaRPr>
          </a:p>
          <a:p>
            <a:pPr algn="ctr"/>
            <a:endParaRPr lang="en-IN" sz="2000" b="1" dirty="0">
              <a:solidFill>
                <a:schemeClr val="tx1"/>
              </a:solidFill>
            </a:endParaRPr>
          </a:p>
          <a:p>
            <a:pPr algn="ctr"/>
            <a:endParaRPr lang="en-IN" sz="2000" b="1" dirty="0">
              <a:solidFill>
                <a:schemeClr val="tx1"/>
              </a:solidFill>
            </a:endParaRPr>
          </a:p>
          <a:p>
            <a:pPr algn="ctr"/>
            <a:r>
              <a:rPr lang="en-IN" sz="2000" b="1" dirty="0">
                <a:solidFill>
                  <a:schemeClr val="tx1"/>
                </a:solidFill>
              </a:rPr>
              <a:t>Global good practices </a:t>
            </a:r>
          </a:p>
          <a:p>
            <a:pPr algn="ctr"/>
            <a:r>
              <a:rPr lang="en-IN" sz="2000" b="1" dirty="0">
                <a:solidFill>
                  <a:schemeClr val="tx1"/>
                </a:solidFill>
              </a:rPr>
              <a:t>Workshops</a:t>
            </a:r>
          </a:p>
          <a:p>
            <a:pPr algn="ctr"/>
            <a:r>
              <a:rPr lang="en-IN" sz="2000" b="1" dirty="0">
                <a:solidFill>
                  <a:schemeClr val="tx1"/>
                </a:solidFill>
              </a:rPr>
              <a:t>Webinars</a:t>
            </a:r>
          </a:p>
          <a:p>
            <a:pPr algn="ctr"/>
            <a:r>
              <a:rPr lang="en-IN" sz="2000" b="1" dirty="0">
                <a:solidFill>
                  <a:schemeClr val="tx1"/>
                </a:solidFill>
              </a:rPr>
              <a:t>Trainings</a:t>
            </a:r>
          </a:p>
          <a:p>
            <a:pPr algn="ctr"/>
            <a:r>
              <a:rPr lang="en-IN" sz="2000" b="1" dirty="0">
                <a:solidFill>
                  <a:schemeClr val="tx1"/>
                </a:solidFill>
              </a:rPr>
              <a:t>Evidence-generation</a:t>
            </a:r>
          </a:p>
          <a:p>
            <a:pPr algn="ctr"/>
            <a:r>
              <a:rPr lang="en-IN" sz="2000" b="1" dirty="0">
                <a:solidFill>
                  <a:schemeClr val="tx1"/>
                </a:solidFill>
              </a:rPr>
              <a:t>Communication strategies</a:t>
            </a:r>
          </a:p>
        </p:txBody>
      </p:sp>
    </p:spTree>
    <p:extLst>
      <p:ext uri="{BB962C8B-B14F-4D97-AF65-F5344CB8AC3E}">
        <p14:creationId xmlns:p14="http://schemas.microsoft.com/office/powerpoint/2010/main" val="3377734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9FFC0F-9BBB-F51B-D74F-DFE49F5EFD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6" y="0"/>
            <a:ext cx="12192001" cy="6897945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7E9F44C1-F577-BCAC-B3BE-2DC48FD62F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70273"/>
            <a:ext cx="9144000" cy="1305521"/>
          </a:xfrm>
        </p:spPr>
        <p:txBody>
          <a:bodyPr/>
          <a:lstStyle/>
          <a:p>
            <a:r>
              <a:rPr lang="en-IN" sz="3200" b="1" dirty="0">
                <a:solidFill>
                  <a:srgbClr val="581F9F"/>
                </a:solidFill>
              </a:rPr>
              <a:t>NATIONAL CONSULTATION</a:t>
            </a:r>
            <a:br>
              <a:rPr lang="en-IN" b="1" dirty="0"/>
            </a:br>
            <a:r>
              <a:rPr lang="en-US" sz="1600" b="1" dirty="0">
                <a:solidFill>
                  <a:srgbClr val="581F9F"/>
                </a:solidFill>
              </a:rPr>
              <a:t>OF COALITION OF EXPERTS FOR FRAMEWORK DEVELOPMENT </a:t>
            </a:r>
            <a:br>
              <a:rPr lang="en-US" sz="1600" b="1" dirty="0">
                <a:solidFill>
                  <a:srgbClr val="581F9F"/>
                </a:solidFill>
              </a:rPr>
            </a:br>
            <a:r>
              <a:rPr lang="en-US" sz="1600" b="1" dirty="0">
                <a:solidFill>
                  <a:srgbClr val="581F9F"/>
                </a:solidFill>
              </a:rPr>
              <a:t>OF TOBACCO ENDGAME HUB IN INDIA</a:t>
            </a:r>
            <a:r>
              <a:rPr lang="en-IN" sz="1600" b="1" dirty="0">
                <a:solidFill>
                  <a:srgbClr val="581F9F"/>
                </a:solidFill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2633A1-66E1-863A-B735-E7544793ECF2}"/>
              </a:ext>
            </a:extLst>
          </p:cNvPr>
          <p:cNvSpPr txBox="1"/>
          <p:nvPr/>
        </p:nvSpPr>
        <p:spPr>
          <a:xfrm>
            <a:off x="1892401" y="1225531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/>
              <a:t>WHY TOBACCO ENDGAME HUB?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8DF53BA-EED1-8705-5D84-934C1F346ED6}"/>
              </a:ext>
            </a:extLst>
          </p:cNvPr>
          <p:cNvSpPr/>
          <p:nvPr/>
        </p:nvSpPr>
        <p:spPr>
          <a:xfrm>
            <a:off x="824045" y="2166357"/>
            <a:ext cx="3626068" cy="1608083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solidFill>
                  <a:schemeClr val="tx1"/>
                </a:solidFill>
              </a:rPr>
              <a:t>EXISTING INFORMATION ON TOBACCO ENDGAME HUB </a:t>
            </a:r>
            <a:r>
              <a:rPr lang="en-IN" sz="2400" b="1" dirty="0">
                <a:solidFill>
                  <a:srgbClr val="FF0000"/>
                </a:solidFill>
              </a:rPr>
              <a:t>LYING SCATTERED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0AFAF8C-FA04-DEF1-1B7E-3DE6F7F8660F}"/>
              </a:ext>
            </a:extLst>
          </p:cNvPr>
          <p:cNvSpPr/>
          <p:nvPr/>
        </p:nvSpPr>
        <p:spPr>
          <a:xfrm>
            <a:off x="7977861" y="2134042"/>
            <a:ext cx="3626068" cy="1608083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rgbClr val="FF0000"/>
                </a:solidFill>
              </a:rPr>
              <a:t>GOOD PRACTICES </a:t>
            </a:r>
            <a:r>
              <a:rPr lang="en-IN" dirty="0">
                <a:solidFill>
                  <a:schemeClr val="tx1"/>
                </a:solidFill>
              </a:rPr>
              <a:t>GO UNNOTICED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D6F00D1-47F2-F85C-DC55-1AC6462662AC}"/>
              </a:ext>
            </a:extLst>
          </p:cNvPr>
          <p:cNvSpPr/>
          <p:nvPr/>
        </p:nvSpPr>
        <p:spPr>
          <a:xfrm>
            <a:off x="824045" y="4505262"/>
            <a:ext cx="3626068" cy="1608083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rgbClr val="FF0000"/>
                </a:solidFill>
              </a:rPr>
              <a:t>ALLAY THE PROBLEM OF MISLEADING FACTS </a:t>
            </a:r>
            <a:r>
              <a:rPr lang="en-IN" dirty="0">
                <a:solidFill>
                  <a:schemeClr val="tx1"/>
                </a:solidFill>
              </a:rPr>
              <a:t>ON TOBACCO ENDGAME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A451EF0-3D7C-E830-BCB7-4FB44E2901AD}"/>
              </a:ext>
            </a:extLst>
          </p:cNvPr>
          <p:cNvSpPr/>
          <p:nvPr/>
        </p:nvSpPr>
        <p:spPr>
          <a:xfrm>
            <a:off x="7986783" y="4473759"/>
            <a:ext cx="3626068" cy="1608083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solidFill>
                  <a:schemeClr val="tx1"/>
                </a:solidFill>
              </a:rPr>
              <a:t>NO OPPORTUNITIES FOR </a:t>
            </a:r>
            <a:r>
              <a:rPr lang="en-IN" sz="2400" b="1" dirty="0">
                <a:solidFill>
                  <a:srgbClr val="FF0000"/>
                </a:solidFill>
              </a:rPr>
              <a:t>BUDDING ASPIRANTS ON TOBACCO ENDGAME</a:t>
            </a:r>
            <a:endParaRPr lang="en-IN" b="1" dirty="0">
              <a:solidFill>
                <a:srgbClr val="FF0000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AA39353-83C6-10AB-FE91-82B44D1401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9035" y="2963419"/>
            <a:ext cx="3518826" cy="2345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9408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B805BBE1-B506-6ABF-0DF5-2212F5E017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7"/>
            <a:ext cx="12192000" cy="6854573"/>
          </a:xfrm>
          <a:prstGeom prst="rect">
            <a:avLst/>
          </a:prstGeom>
          <a:solidFill>
            <a:srgbClr val="FFC000"/>
          </a:solidFill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7E9F44C1-F577-BCAC-B3BE-2DC48FD62F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70273"/>
            <a:ext cx="9144000" cy="1305521"/>
          </a:xfrm>
        </p:spPr>
        <p:txBody>
          <a:bodyPr/>
          <a:lstStyle/>
          <a:p>
            <a:r>
              <a:rPr lang="en-IN" sz="3200" b="1" dirty="0">
                <a:solidFill>
                  <a:srgbClr val="581F9F"/>
                </a:solidFill>
              </a:rPr>
              <a:t>NATIONAL CONSULTATION</a:t>
            </a:r>
            <a:br>
              <a:rPr lang="en-IN" b="1" dirty="0"/>
            </a:br>
            <a:r>
              <a:rPr lang="en-US" sz="1600" b="1" dirty="0">
                <a:solidFill>
                  <a:srgbClr val="581F9F"/>
                </a:solidFill>
              </a:rPr>
              <a:t>OF COALITION OF EXPERTS FOR FRAMEWORK DEVELOPMENT </a:t>
            </a:r>
            <a:br>
              <a:rPr lang="en-US" sz="1600" b="1" dirty="0">
                <a:solidFill>
                  <a:srgbClr val="581F9F"/>
                </a:solidFill>
              </a:rPr>
            </a:br>
            <a:r>
              <a:rPr lang="en-US" sz="1600" b="1" dirty="0">
                <a:solidFill>
                  <a:srgbClr val="581F9F"/>
                </a:solidFill>
              </a:rPr>
              <a:t>OF TOBACCO ENDGAME HUB IN INDIA</a:t>
            </a:r>
            <a:r>
              <a:rPr lang="en-IN" sz="1600" b="1" dirty="0">
                <a:solidFill>
                  <a:srgbClr val="581F9F"/>
                </a:solidFill>
              </a:rPr>
              <a:t>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0ABD5A6-8E94-6E60-22FA-782F65984E58}"/>
              </a:ext>
            </a:extLst>
          </p:cNvPr>
          <p:cNvGrpSpPr/>
          <p:nvPr/>
        </p:nvGrpSpPr>
        <p:grpSpPr>
          <a:xfrm>
            <a:off x="5645256" y="1119352"/>
            <a:ext cx="6231440" cy="5252631"/>
            <a:chOff x="1352" y="-11075"/>
            <a:chExt cx="4427880" cy="4803848"/>
          </a:xfrm>
          <a:solidFill>
            <a:srgbClr val="FFC000"/>
          </a:solidFill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D21D4D3-EDDB-4A01-2E51-C2D6E744CB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3673" y="3469437"/>
              <a:ext cx="2410910" cy="1174574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endParaRPr lang="en-IN" sz="500" b="1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IN" sz="1500" b="1" dirty="0">
                  <a:effectLst/>
                  <a:latin typeface="Book Antiqua" panose="0204060205030503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Total Number of Publications included in review</a:t>
              </a:r>
              <a:endParaRPr lang="en-IN" sz="15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IN" sz="1500" b="1" dirty="0">
                  <a:effectLst/>
                  <a:latin typeface="Book Antiqua" panose="0204060205030503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N= 41</a:t>
              </a:r>
              <a:endParaRPr lang="en-IN" sz="15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30C4458-F2BC-466D-4337-A408FA9EEE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6604" y="2502952"/>
              <a:ext cx="2305049" cy="676101"/>
            </a:xfrm>
            <a:prstGeom prst="rect">
              <a:avLst/>
            </a:prstGeom>
            <a:solidFill>
              <a:srgbClr val="CC66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IN" sz="1500" b="1" dirty="0">
                  <a:effectLst/>
                  <a:latin typeface="Book Antiqua" panose="0204060205030503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Publications Screened</a:t>
              </a:r>
              <a:endParaRPr lang="en-IN" sz="15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IN" sz="1500" b="1" dirty="0">
                  <a:effectLst/>
                  <a:latin typeface="Book Antiqua" panose="0204060205030503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N= 549</a:t>
              </a:r>
              <a:endParaRPr lang="en-IN" sz="15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IN" sz="1500" b="1" dirty="0">
                  <a:effectLst/>
                  <a:latin typeface="Book Antiqua" panose="0204060205030503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n-IN" sz="15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0" name="AutoShape 7">
              <a:extLst>
                <a:ext uri="{FF2B5EF4-FFF2-40B4-BE49-F238E27FC236}">
                  <a16:creationId xmlns:a16="http://schemas.microsoft.com/office/drawing/2014/main" id="{9235F9DB-D037-7D15-B9EF-1D8C4D653AB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794538" y="2210302"/>
              <a:ext cx="0" cy="266700"/>
            </a:xfrm>
            <a:prstGeom prst="straightConnector1">
              <a:avLst/>
            </a:prstGeom>
            <a:grpFill/>
            <a:ln w="9525">
              <a:solidFill>
                <a:srgbClr val="000000"/>
              </a:solidFill>
              <a:round/>
              <a:headEnd type="none" w="med" len="med"/>
              <a:tailEnd type="triangle" w="med" len="med"/>
            </a:ln>
          </p:spPr>
        </p:cxnSp>
        <p:cxnSp>
          <p:nvCxnSpPr>
            <p:cNvPr id="11" name="AutoShape 8">
              <a:extLst>
                <a:ext uri="{FF2B5EF4-FFF2-40B4-BE49-F238E27FC236}">
                  <a16:creationId xmlns:a16="http://schemas.microsoft.com/office/drawing/2014/main" id="{244790E3-FE99-1E15-D550-2C9539772B0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790433" y="3179053"/>
              <a:ext cx="0" cy="266700"/>
            </a:xfrm>
            <a:prstGeom prst="straightConnector1">
              <a:avLst/>
            </a:prstGeom>
            <a:grpFill/>
            <a:ln w="9525">
              <a:solidFill>
                <a:srgbClr val="000000"/>
              </a:solidFill>
              <a:round/>
              <a:headEnd type="none" w="med" len="med"/>
              <a:tailEnd type="triangle" w="med" len="med"/>
            </a:ln>
          </p:spPr>
        </p:cxnSp>
        <p:cxnSp>
          <p:nvCxnSpPr>
            <p:cNvPr id="13" name="AutoShape 9">
              <a:extLst>
                <a:ext uri="{FF2B5EF4-FFF2-40B4-BE49-F238E27FC236}">
                  <a16:creationId xmlns:a16="http://schemas.microsoft.com/office/drawing/2014/main" id="{3A2469F2-2B41-A4AD-6EBA-FFB689035D6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23978" y="2808592"/>
              <a:ext cx="250924" cy="0"/>
            </a:xfrm>
            <a:prstGeom prst="straightConnector1">
              <a:avLst/>
            </a:prstGeom>
            <a:grpFill/>
            <a:ln w="9525">
              <a:solidFill>
                <a:srgbClr val="000000"/>
              </a:solidFill>
              <a:round/>
              <a:headEnd type="none" w="med" len="med"/>
              <a:tailEnd type="triangle" w="med" len="med"/>
            </a:ln>
          </p:spPr>
        </p:cxn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7A1A48E-E71B-ECA7-8D43-93CCBF2DA3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4902" y="2502952"/>
              <a:ext cx="1154330" cy="551101"/>
            </a:xfrm>
            <a:prstGeom prst="rect">
              <a:avLst/>
            </a:prstGeom>
            <a:solidFill>
              <a:srgbClr val="CC66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IN" sz="1500" b="1" dirty="0">
                  <a:effectLst/>
                  <a:latin typeface="Book Antiqua" panose="0204060205030503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Publications Excluded=508</a:t>
              </a:r>
              <a:endParaRPr lang="en-IN" sz="15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AutoShape 11">
              <a:extLst>
                <a:ext uri="{FF2B5EF4-FFF2-40B4-BE49-F238E27FC236}">
                  <a16:creationId xmlns:a16="http://schemas.microsoft.com/office/drawing/2014/main" id="{773E6D37-7557-2D75-FA61-B85D23431C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90" y="-11075"/>
              <a:ext cx="400050" cy="1638299"/>
            </a:xfrm>
            <a:prstGeom prst="roundRect">
              <a:avLst>
                <a:gd name="adj" fmla="val 16667"/>
              </a:avLst>
            </a:prstGeom>
            <a:solidFill>
              <a:srgbClr val="FF9933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vert270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IN" sz="1400">
                  <a:effectLst/>
                  <a:latin typeface="Book Antiqua" panose="0204060205030503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IDENTIFICATION</a:t>
              </a:r>
            </a:p>
          </p:txBody>
        </p:sp>
        <p:sp>
          <p:nvSpPr>
            <p:cNvPr id="16" name="AutoShape 12">
              <a:extLst>
                <a:ext uri="{FF2B5EF4-FFF2-40B4-BE49-F238E27FC236}">
                  <a16:creationId xmlns:a16="http://schemas.microsoft.com/office/drawing/2014/main" id="{9CFBA055-39E4-3E83-10B5-8301698042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2" y="1694322"/>
              <a:ext cx="400050" cy="1193978"/>
            </a:xfrm>
            <a:prstGeom prst="roundRect">
              <a:avLst>
                <a:gd name="adj" fmla="val 16667"/>
              </a:avLst>
            </a:prstGeom>
            <a:solidFill>
              <a:srgbClr val="CC66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vert270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IN" sz="1400" dirty="0">
                  <a:effectLst/>
                  <a:latin typeface="Book Antiqua" panose="0204060205030503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SCREENING</a:t>
              </a:r>
            </a:p>
          </p:txBody>
        </p:sp>
        <p:sp>
          <p:nvSpPr>
            <p:cNvPr id="17" name="AutoShape 13">
              <a:extLst>
                <a:ext uri="{FF2B5EF4-FFF2-40B4-BE49-F238E27FC236}">
                  <a16:creationId xmlns:a16="http://schemas.microsoft.com/office/drawing/2014/main" id="{68FD2432-D5C6-47FC-A35E-6AF7126F75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90" y="3022400"/>
              <a:ext cx="400050" cy="1770373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vert270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IN" sz="1400" dirty="0">
                  <a:effectLst/>
                  <a:latin typeface="Book Antiqua" panose="0204060205030503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DATA EXTRACTION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FA0CDDE-AC84-4689-C8DB-B4968FCF05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6603" y="40332"/>
              <a:ext cx="2305050" cy="1174574"/>
            </a:xfrm>
            <a:prstGeom prst="rect">
              <a:avLst/>
            </a:prstGeom>
            <a:solidFill>
              <a:srgbClr val="FF9933"/>
            </a:solidFill>
            <a:ln>
              <a:solidFill>
                <a:schemeClr val="tx1"/>
              </a:solidFill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IN" sz="1500" b="1" dirty="0">
                  <a:effectLst/>
                  <a:latin typeface="Book Antiqua" panose="0204060205030503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Publications identified through database searching </a:t>
              </a:r>
              <a:r>
                <a:rPr lang="en-IN" sz="1100" b="1" dirty="0">
                  <a:effectLst/>
                  <a:latin typeface="Book Antiqua" panose="0204060205030503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(Jan, 2011 to Dec, 2021)</a:t>
              </a:r>
              <a:endParaRPr lang="en-IN" sz="1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/>
              <a:r>
                <a:rPr lang="en-IN" sz="1500" b="1" dirty="0">
                  <a:effectLst/>
                  <a:latin typeface="Book Antiqua" panose="0204060205030503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N= 603</a:t>
              </a:r>
              <a:endParaRPr lang="en-IN" sz="15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/>
              <a:r>
                <a:rPr lang="en-IN" sz="1500" b="1" dirty="0">
                  <a:effectLst/>
                  <a:latin typeface="Book Antiqua" panose="0204060205030503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(</a:t>
              </a:r>
              <a:r>
                <a:rPr lang="en-IN" sz="1500" b="1" dirty="0" err="1">
                  <a:effectLst/>
                  <a:latin typeface="Book Antiqua" panose="0204060205030503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Pubmed</a:t>
              </a:r>
              <a:r>
                <a:rPr lang="en-IN" sz="1500" b="1" dirty="0">
                  <a:effectLst/>
                  <a:latin typeface="Book Antiqua" panose="0204060205030503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PubMed Central)</a:t>
              </a:r>
              <a:endParaRPr lang="en-IN" sz="15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9" name="AutoShape 5">
              <a:extLst>
                <a:ext uri="{FF2B5EF4-FFF2-40B4-BE49-F238E27FC236}">
                  <a16:creationId xmlns:a16="http://schemas.microsoft.com/office/drawing/2014/main" id="{51FA443C-B2F5-6C79-C2DF-059DAE2A177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790648" y="1269326"/>
              <a:ext cx="0" cy="266700"/>
            </a:xfrm>
            <a:prstGeom prst="straightConnector1">
              <a:avLst/>
            </a:prstGeom>
            <a:grpFill/>
            <a:ln w="9525">
              <a:solidFill>
                <a:srgbClr val="000000"/>
              </a:solidFill>
              <a:round/>
              <a:headEnd type="none" w="med" len="med"/>
              <a:tailEnd type="triangle" w="med" len="med"/>
            </a:ln>
          </p:spPr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E37043C-85B3-FFFD-9931-AE8038BB96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3331" y="1536026"/>
              <a:ext cx="2305050" cy="704416"/>
            </a:xfrm>
            <a:prstGeom prst="rect">
              <a:avLst/>
            </a:prstGeom>
            <a:solidFill>
              <a:srgbClr val="CC66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IN" sz="1500" b="1" dirty="0">
                  <a:effectLst/>
                  <a:latin typeface="Book Antiqua" panose="0204060205030503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Number of duplicates removed</a:t>
              </a:r>
              <a:endParaRPr lang="en-IN" sz="15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IN" sz="1500" b="1" dirty="0">
                  <a:effectLst/>
                  <a:latin typeface="Book Antiqua" panose="0204060205030503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N= 54</a:t>
              </a:r>
              <a:endParaRPr lang="en-IN" sz="15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4100" name="Picture 4" descr="It is Time to Assess Your Strategy - AEC Business">
            <a:extLst>
              <a:ext uri="{FF2B5EF4-FFF2-40B4-BE49-F238E27FC236}">
                <a16:creationId xmlns:a16="http://schemas.microsoft.com/office/drawing/2014/main" id="{50C829B6-5FF1-600B-4FA8-C2F328A16B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468" y="1490097"/>
            <a:ext cx="4602107" cy="30500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EAC89B5-0B1E-DCE1-58EE-531A712BABE6}"/>
              </a:ext>
            </a:extLst>
          </p:cNvPr>
          <p:cNvSpPr/>
          <p:nvPr/>
        </p:nvSpPr>
        <p:spPr>
          <a:xfrm>
            <a:off x="418286" y="4899124"/>
            <a:ext cx="4632290" cy="82376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chemeClr val="tx1"/>
                </a:solidFill>
              </a:rPr>
              <a:t>EXTENSIVE REVIEW OF LITERATURE </a:t>
            </a:r>
          </a:p>
        </p:txBody>
      </p:sp>
    </p:spTree>
    <p:extLst>
      <p:ext uri="{BB962C8B-B14F-4D97-AF65-F5344CB8AC3E}">
        <p14:creationId xmlns:p14="http://schemas.microsoft.com/office/powerpoint/2010/main" val="2423521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B805BBE1-B506-6ABF-0DF5-2212F5E017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6846"/>
            <a:ext cx="12192000" cy="6924846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7E9F44C1-F577-BCAC-B3BE-2DC48FD62F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70273"/>
            <a:ext cx="9144000" cy="1305521"/>
          </a:xfrm>
        </p:spPr>
        <p:txBody>
          <a:bodyPr/>
          <a:lstStyle/>
          <a:p>
            <a:r>
              <a:rPr lang="en-IN" sz="3200" b="1" dirty="0">
                <a:solidFill>
                  <a:srgbClr val="581F9F"/>
                </a:solidFill>
              </a:rPr>
              <a:t>NATIONAL CONSULTATION</a:t>
            </a:r>
            <a:br>
              <a:rPr lang="en-IN" b="1" dirty="0"/>
            </a:br>
            <a:r>
              <a:rPr lang="en-US" sz="1600" b="1" dirty="0">
                <a:solidFill>
                  <a:srgbClr val="581F9F"/>
                </a:solidFill>
              </a:rPr>
              <a:t>OF COALITION OF EXPERTS FOR FRAMEWORK DEVELOPMENT </a:t>
            </a:r>
            <a:br>
              <a:rPr lang="en-US" sz="1600" b="1" dirty="0">
                <a:solidFill>
                  <a:srgbClr val="581F9F"/>
                </a:solidFill>
              </a:rPr>
            </a:br>
            <a:r>
              <a:rPr lang="en-US" sz="1600" b="1" dirty="0">
                <a:solidFill>
                  <a:srgbClr val="581F9F"/>
                </a:solidFill>
              </a:rPr>
              <a:t>OF TOBACCO ENDGAME HUB IN INDIA</a:t>
            </a:r>
            <a:r>
              <a:rPr lang="en-IN" sz="1600" b="1" dirty="0">
                <a:solidFill>
                  <a:srgbClr val="581F9F"/>
                </a:solidFill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96F9D3-FF1C-3E30-E2EC-F91C94975777}"/>
              </a:ext>
            </a:extLst>
          </p:cNvPr>
          <p:cNvSpPr txBox="1"/>
          <p:nvPr/>
        </p:nvSpPr>
        <p:spPr>
          <a:xfrm>
            <a:off x="4853480" y="1375794"/>
            <a:ext cx="7338520" cy="47279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en-IN" sz="20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Theunion.org/implementation-hub- The UNION</a:t>
            </a:r>
            <a:endParaRPr lang="en-IN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en-IN" sz="20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Organizingtoendtobacco.org- American Heart Association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en-IN" sz="20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Tobaccoendgame</a:t>
            </a:r>
            <a:r>
              <a:rPr lang="en-IN" sz="20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.youthecure.org</a:t>
            </a:r>
            <a:endParaRPr lang="en-IN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en-IN" sz="20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Tobacco-endgame.centre.uq.edu.au- University of Queensland</a:t>
            </a:r>
            <a:endParaRPr lang="en-IN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IN" sz="20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Tobaccofree.org.in- MANT</a:t>
            </a:r>
            <a:endParaRPr lang="en-IN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IN" sz="20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Publichealthlawcenter.org 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en-IN" sz="18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https://ash.org/australia-endgame-news/</a:t>
            </a: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IN" sz="18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https://organizingtoendtobacco.org/spokesperson-training-guide-january-2021/</a:t>
            </a: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endParaRPr lang="en-IN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Ask Stack: How can I find a good open source project to join? | Ars Technica">
            <a:extLst>
              <a:ext uri="{FF2B5EF4-FFF2-40B4-BE49-F238E27FC236}">
                <a16:creationId xmlns:a16="http://schemas.microsoft.com/office/drawing/2014/main" id="{3BE6140A-7445-AF54-F875-2742D68832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862" y="1216779"/>
            <a:ext cx="4597618" cy="3941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7E07AAD-16A9-9F6C-6189-03CAF0FF98AF}"/>
              </a:ext>
            </a:extLst>
          </p:cNvPr>
          <p:cNvSpPr/>
          <p:nvPr/>
        </p:nvSpPr>
        <p:spPr>
          <a:xfrm>
            <a:off x="457200" y="5259694"/>
            <a:ext cx="3610303" cy="78145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/>
              <a:t>SEARCH ENGINES</a:t>
            </a:r>
          </a:p>
        </p:txBody>
      </p:sp>
    </p:spTree>
    <p:extLst>
      <p:ext uri="{BB962C8B-B14F-4D97-AF65-F5344CB8AC3E}">
        <p14:creationId xmlns:p14="http://schemas.microsoft.com/office/powerpoint/2010/main" val="11315178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9FFC0F-9BBB-F51B-D74F-DFE49F5EFD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766" y="-54044"/>
            <a:ext cx="12244552" cy="6912044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7E9F44C1-F577-BCAC-B3BE-2DC48FD62F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70273"/>
            <a:ext cx="9144000" cy="1305521"/>
          </a:xfrm>
        </p:spPr>
        <p:txBody>
          <a:bodyPr/>
          <a:lstStyle/>
          <a:p>
            <a:r>
              <a:rPr lang="en-IN" sz="3200" b="1" dirty="0">
                <a:solidFill>
                  <a:srgbClr val="581F9F"/>
                </a:solidFill>
              </a:rPr>
              <a:t>NATIONAL CONSULTATION</a:t>
            </a:r>
            <a:br>
              <a:rPr lang="en-IN" b="1" dirty="0"/>
            </a:br>
            <a:r>
              <a:rPr lang="en-US" sz="1600" b="1" dirty="0">
                <a:solidFill>
                  <a:srgbClr val="581F9F"/>
                </a:solidFill>
              </a:rPr>
              <a:t>OF COALITION OF EXPERTS FOR FRAMEWORK DEVELOPMENT </a:t>
            </a:r>
            <a:br>
              <a:rPr lang="en-US" sz="1600" b="1" dirty="0">
                <a:solidFill>
                  <a:srgbClr val="581F9F"/>
                </a:solidFill>
              </a:rPr>
            </a:br>
            <a:r>
              <a:rPr lang="en-US" sz="1600" b="1" dirty="0">
                <a:solidFill>
                  <a:srgbClr val="581F9F"/>
                </a:solidFill>
              </a:rPr>
              <a:t>OF TOBACCO ENDGAME HUB IN INDIA</a:t>
            </a:r>
            <a:r>
              <a:rPr lang="en-IN" sz="1600" b="1" dirty="0">
                <a:solidFill>
                  <a:srgbClr val="581F9F"/>
                </a:solidFill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D558B79-0259-D44B-DAFB-77176C4D91AB}"/>
              </a:ext>
            </a:extLst>
          </p:cNvPr>
          <p:cNvSpPr txBox="1"/>
          <p:nvPr/>
        </p:nvSpPr>
        <p:spPr>
          <a:xfrm>
            <a:off x="1722221" y="1183136"/>
            <a:ext cx="85898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/>
              <a:t>PROPOSED FRAMEWORK OF THE HUB</a:t>
            </a:r>
          </a:p>
        </p:txBody>
      </p:sp>
      <p:sp>
        <p:nvSpPr>
          <p:cNvPr id="76" name="AutoShape 8">
            <a:extLst>
              <a:ext uri="{FF2B5EF4-FFF2-40B4-BE49-F238E27FC236}">
                <a16:creationId xmlns:a16="http://schemas.microsoft.com/office/drawing/2014/main" id="{B65DFC0F-FCE9-79F3-999A-9C6252C755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69669" y="2922038"/>
            <a:ext cx="2004765" cy="302567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IN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SUPPORT GATEWAY</a:t>
            </a:r>
            <a:endParaRPr lang="en-IN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7" name="AutoShape 2">
            <a:extLst>
              <a:ext uri="{FF2B5EF4-FFF2-40B4-BE49-F238E27FC236}">
                <a16:creationId xmlns:a16="http://schemas.microsoft.com/office/drawing/2014/main" id="{5B5A922F-0D78-6539-A5B9-A970DD6B0A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3105" y="2892721"/>
            <a:ext cx="1985914" cy="33188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IN" sz="16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HUB RESOURCES</a:t>
            </a:r>
            <a:endParaRPr lang="en-IN" sz="16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8" name="AutoShape 5">
            <a:extLst>
              <a:ext uri="{FF2B5EF4-FFF2-40B4-BE49-F238E27FC236}">
                <a16:creationId xmlns:a16="http://schemas.microsoft.com/office/drawing/2014/main" id="{EB0EDADC-8260-7AF1-87BA-4C997C2DD6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6486" y="2880774"/>
            <a:ext cx="2008050" cy="37101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IN" sz="16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RESEARCH</a:t>
            </a:r>
            <a:endParaRPr lang="en-IN" sz="16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9" name="AutoShape 6">
            <a:extLst>
              <a:ext uri="{FF2B5EF4-FFF2-40B4-BE49-F238E27FC236}">
                <a16:creationId xmlns:a16="http://schemas.microsoft.com/office/drawing/2014/main" id="{CA2E5DBB-7562-065D-77BD-4CF50C7458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24009" y="2910026"/>
            <a:ext cx="2092955" cy="33188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IN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ENDGAME REPORTER</a:t>
            </a:r>
            <a:endParaRPr lang="en-IN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0" name="AutoShape 7">
            <a:extLst>
              <a:ext uri="{FF2B5EF4-FFF2-40B4-BE49-F238E27FC236}">
                <a16:creationId xmlns:a16="http://schemas.microsoft.com/office/drawing/2014/main" id="{72FCBF92-80C7-E9D9-DE10-E17BBF579A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102" y="2872409"/>
            <a:ext cx="2012022" cy="33188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IN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ABOUT</a:t>
            </a:r>
            <a:endParaRPr lang="en-IN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DA99BB2A-EED4-FCA9-D80D-2653A9D3AE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3105" y="3340775"/>
            <a:ext cx="1950234" cy="215244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173038" indent="-173038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Tobacco Free Times: Endgame Series</a:t>
            </a:r>
          </a:p>
          <a:p>
            <a:pPr marL="173038" indent="-173038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Training Manuals </a:t>
            </a:r>
          </a:p>
          <a:p>
            <a:pPr marL="173038" indent="-173038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Reports </a:t>
            </a:r>
          </a:p>
          <a:p>
            <a:pPr marL="173038" indent="-173038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Webinar Recordings</a:t>
            </a:r>
          </a:p>
          <a:p>
            <a:pPr marL="173038" indent="-173038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IEC material</a:t>
            </a:r>
          </a:p>
          <a:p>
            <a:pPr marL="173038" indent="-173038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IN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757A6C4D-5DEA-CDDA-1CB7-39047B7E45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6487" y="3328751"/>
            <a:ext cx="2008049" cy="217649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173038" indent="-1730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Publications</a:t>
            </a:r>
          </a:p>
          <a:p>
            <a:pPr marL="173038" indent="-1730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Research Links</a:t>
            </a:r>
          </a:p>
          <a:p>
            <a:pPr marL="173038" indent="-1730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Current Opportunities</a:t>
            </a:r>
          </a:p>
          <a:p>
            <a:pPr marL="361950" lvl="0" indent="-188913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IN" sz="15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Ph.D</a:t>
            </a:r>
            <a:endParaRPr lang="en-IN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1950" lvl="0" indent="-188913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IN" sz="1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MPH</a:t>
            </a:r>
          </a:p>
          <a:p>
            <a:pPr marL="268288" indent="-179388" algn="just">
              <a:lnSpc>
                <a:spcPct val="150000"/>
              </a:lnSpc>
              <a:spcAft>
                <a:spcPts val="800"/>
              </a:spcAft>
            </a:pPr>
            <a:r>
              <a:rPr lang="en-IN" sz="1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17D154FA-0DAB-88E8-51E9-2BA2B83F7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8586" y="3373243"/>
            <a:ext cx="2036389" cy="21320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Blogs</a:t>
            </a:r>
            <a:endParaRPr lang="en-IN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News</a:t>
            </a:r>
            <a:endParaRPr lang="en-IN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Events</a:t>
            </a:r>
            <a:endParaRPr lang="en-IN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IN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Media         </a:t>
            </a:r>
            <a:endParaRPr lang="en-IN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1950" lvl="0" indent="-188913" algn="just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en-IN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Print</a:t>
            </a:r>
            <a:endParaRPr lang="en-IN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1950" lvl="0" indent="-188913" algn="just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en-IN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Online</a:t>
            </a:r>
            <a:endParaRPr lang="en-IN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1950" lvl="0" indent="-188913" algn="just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en-IN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Social</a:t>
            </a:r>
            <a:endParaRPr lang="en-IN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1950" indent="-188913" algn="just">
              <a:lnSpc>
                <a:spcPct val="150000"/>
              </a:lnSpc>
            </a:pPr>
            <a:r>
              <a:rPr lang="en-IN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IN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0510">
              <a:lnSpc>
                <a:spcPct val="107000"/>
              </a:lnSpc>
              <a:spcAft>
                <a:spcPts val="800"/>
              </a:spcAft>
            </a:pPr>
            <a:r>
              <a:rPr lang="en-IN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N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D2EE5A76-FA9E-1445-133F-768795FB6C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49460" y="3353653"/>
            <a:ext cx="2036389" cy="216446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173038" lvl="0" indent="-173038"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IN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Community Engagement Support Gateway </a:t>
            </a:r>
            <a:endParaRPr lang="en-IN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1950" lvl="0" indent="-188913" algn="just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IN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Submit request for support</a:t>
            </a:r>
            <a:endParaRPr lang="en-IN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1950" lvl="0" indent="-188913" algn="just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IN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Track the status of your request</a:t>
            </a:r>
            <a:endParaRPr lang="en-IN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1950" lvl="0" indent="-188913" algn="just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IN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Communicate with our team</a:t>
            </a:r>
            <a:endParaRPr lang="en-IN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603CE391-2C9B-9E11-2AC0-FACC44777E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621" y="3316726"/>
            <a:ext cx="2015503" cy="217649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173038" indent="-173038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IN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Tobacco Endgame: Concept</a:t>
            </a:r>
          </a:p>
          <a:p>
            <a:pPr marL="173038" indent="-173038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IN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Approaches and Models </a:t>
            </a:r>
          </a:p>
          <a:p>
            <a:pPr marL="173038" indent="-173038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IN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Strategies</a:t>
            </a:r>
          </a:p>
          <a:p>
            <a:pPr marL="173038" indent="-173038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IN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Policies</a:t>
            </a:r>
          </a:p>
          <a:p>
            <a:pPr marL="173038" indent="-173038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IN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Advisory Committee</a:t>
            </a:r>
          </a:p>
          <a:p>
            <a:pPr marL="173038" indent="-173038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IN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Our Team 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A1ACCEB7-570C-21A1-01FA-6521D7BBFCE7}"/>
              </a:ext>
            </a:extLst>
          </p:cNvPr>
          <p:cNvSpPr/>
          <p:nvPr/>
        </p:nvSpPr>
        <p:spPr>
          <a:xfrm>
            <a:off x="8331873" y="3806407"/>
            <a:ext cx="690980" cy="29191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IN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Past</a:t>
            </a:r>
            <a:endParaRPr lang="en-IN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FC64CFFB-F321-D8D5-ED4F-73804532E50D}"/>
              </a:ext>
            </a:extLst>
          </p:cNvPr>
          <p:cNvSpPr/>
          <p:nvPr/>
        </p:nvSpPr>
        <p:spPr>
          <a:xfrm>
            <a:off x="8315938" y="4183379"/>
            <a:ext cx="992957" cy="33669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IN" sz="11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Upcoming</a:t>
            </a:r>
            <a:endParaRPr lang="en-IN" sz="14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7BB5DFCA-49C6-8E5C-F9FB-A52CA1DA0E65}"/>
              </a:ext>
            </a:extLst>
          </p:cNvPr>
          <p:cNvSpPr/>
          <p:nvPr/>
        </p:nvSpPr>
        <p:spPr>
          <a:xfrm>
            <a:off x="630621" y="5582201"/>
            <a:ext cx="11004331" cy="565166"/>
          </a:xfrm>
          <a:prstGeom prst="roundRect">
            <a:avLst/>
          </a:prstGeom>
          <a:solidFill>
            <a:srgbClr val="FFFF66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IN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UPCOMING EVENTS </a:t>
            </a:r>
            <a:endParaRPr lang="en-IN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6254DFE9-6ED0-F6DA-B274-25A16CA13607}"/>
              </a:ext>
            </a:extLst>
          </p:cNvPr>
          <p:cNvCxnSpPr>
            <a:cxnSpLocks/>
          </p:cNvCxnSpPr>
          <p:nvPr/>
        </p:nvCxnSpPr>
        <p:spPr>
          <a:xfrm flipV="1">
            <a:off x="8008706" y="4042660"/>
            <a:ext cx="280497" cy="1441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725CE2E6-5A3F-425C-850B-064EC2DA0959}"/>
              </a:ext>
            </a:extLst>
          </p:cNvPr>
          <p:cNvCxnSpPr>
            <a:cxnSpLocks/>
          </p:cNvCxnSpPr>
          <p:nvPr/>
        </p:nvCxnSpPr>
        <p:spPr>
          <a:xfrm>
            <a:off x="8008706" y="4304767"/>
            <a:ext cx="261152" cy="792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4" name="Graphic 6" descr="Drama">
            <a:extLst>
              <a:ext uri="{FF2B5EF4-FFF2-40B4-BE49-F238E27FC236}">
                <a16:creationId xmlns:a16="http://schemas.microsoft.com/office/drawing/2014/main" id="{BFE89490-D6A5-5D2D-A8D4-2FBD66F3BC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61415" y="1880344"/>
            <a:ext cx="856571" cy="935850"/>
          </a:xfrm>
          <a:prstGeom prst="rect">
            <a:avLst/>
          </a:prstGeom>
        </p:spPr>
      </p:pic>
      <p:pic>
        <p:nvPicPr>
          <p:cNvPr id="95" name="Graphic 1" descr="Cycle with people">
            <a:extLst>
              <a:ext uri="{FF2B5EF4-FFF2-40B4-BE49-F238E27FC236}">
                <a16:creationId xmlns:a16="http://schemas.microsoft.com/office/drawing/2014/main" id="{295EBFC2-1DC7-F634-12FB-0926266381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65517" y="1872367"/>
            <a:ext cx="1115576" cy="1037382"/>
          </a:xfrm>
          <a:prstGeom prst="rect">
            <a:avLst/>
          </a:prstGeom>
        </p:spPr>
      </p:pic>
      <p:pic>
        <p:nvPicPr>
          <p:cNvPr id="96" name="Graphic 3" descr="Research">
            <a:extLst>
              <a:ext uri="{FF2B5EF4-FFF2-40B4-BE49-F238E27FC236}">
                <a16:creationId xmlns:a16="http://schemas.microsoft.com/office/drawing/2014/main" id="{93D4C7AB-F80F-2515-09EB-1CB5FC9136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54643" y="2016415"/>
            <a:ext cx="756285" cy="787400"/>
          </a:xfrm>
          <a:prstGeom prst="rect">
            <a:avLst/>
          </a:prstGeom>
        </p:spPr>
      </p:pic>
      <p:pic>
        <p:nvPicPr>
          <p:cNvPr id="97" name="Graphic 4" descr="Document">
            <a:extLst>
              <a:ext uri="{FF2B5EF4-FFF2-40B4-BE49-F238E27FC236}">
                <a16:creationId xmlns:a16="http://schemas.microsoft.com/office/drawing/2014/main" id="{2AE1A6ED-A6BD-1547-3255-9E866C6052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13921" y="2078533"/>
            <a:ext cx="913130" cy="771525"/>
          </a:xfrm>
          <a:prstGeom prst="rect">
            <a:avLst/>
          </a:prstGeom>
        </p:spPr>
      </p:pic>
      <p:pic>
        <p:nvPicPr>
          <p:cNvPr id="98" name="Graphic 2" descr="Open hand">
            <a:extLst>
              <a:ext uri="{FF2B5EF4-FFF2-40B4-BE49-F238E27FC236}">
                <a16:creationId xmlns:a16="http://schemas.microsoft.com/office/drawing/2014/main" id="{C7D303BE-AFCF-4A90-8479-00F7DC67AEF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043756" y="205893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290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B805BBE1-B506-6ABF-0DF5-2212F5E017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90"/>
            <a:ext cx="12192000" cy="686129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7E9F44C1-F577-BCAC-B3BE-2DC48FD62F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70273"/>
            <a:ext cx="9144000" cy="1305521"/>
          </a:xfrm>
        </p:spPr>
        <p:txBody>
          <a:bodyPr/>
          <a:lstStyle/>
          <a:p>
            <a:r>
              <a:rPr lang="en-IN" sz="3200" b="1" dirty="0">
                <a:solidFill>
                  <a:srgbClr val="581F9F"/>
                </a:solidFill>
              </a:rPr>
              <a:t>NATIONAL CONSULTATION</a:t>
            </a:r>
            <a:br>
              <a:rPr lang="en-IN" b="1" dirty="0"/>
            </a:br>
            <a:r>
              <a:rPr lang="en-US" sz="1600" b="1" dirty="0">
                <a:solidFill>
                  <a:srgbClr val="581F9F"/>
                </a:solidFill>
              </a:rPr>
              <a:t>OF COALITION OF EXPERTS FOR FRAMEWORK DEVELOPMENT </a:t>
            </a:r>
            <a:br>
              <a:rPr lang="en-US" sz="1600" b="1" dirty="0">
                <a:solidFill>
                  <a:srgbClr val="581F9F"/>
                </a:solidFill>
              </a:rPr>
            </a:br>
            <a:r>
              <a:rPr lang="en-US" sz="1600" b="1" dirty="0">
                <a:solidFill>
                  <a:srgbClr val="581F9F"/>
                </a:solidFill>
              </a:rPr>
              <a:t>OF TOBACCO ENDGAME HUB IN INDIA</a:t>
            </a:r>
            <a:r>
              <a:rPr lang="en-IN" sz="1600" b="1" dirty="0">
                <a:solidFill>
                  <a:srgbClr val="581F9F"/>
                </a:solidFill>
              </a:rPr>
              <a:t> </a:t>
            </a:r>
          </a:p>
        </p:txBody>
      </p:sp>
      <p:pic>
        <p:nvPicPr>
          <p:cNvPr id="6146" name="Picture 2" descr="Let's Make it Happen - Home | Facebook">
            <a:extLst>
              <a:ext uri="{FF2B5EF4-FFF2-40B4-BE49-F238E27FC236}">
                <a16:creationId xmlns:a16="http://schemas.microsoft.com/office/drawing/2014/main" id="{B59E340A-0A9C-2EBB-7B70-C57837F910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1123" y="1449357"/>
            <a:ext cx="4772460" cy="502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9214293"/>
      </p:ext>
    </p:extLst>
  </p:cSld>
  <p:clrMapOvr>
    <a:masterClrMapping/>
  </p:clrMapOvr>
</p:sld>
</file>

<file path=ppt/theme/theme1.xml><?xml version="1.0" encoding="utf-8"?>
<a:theme xmlns:a="http://schemas.openxmlformats.org/drawingml/2006/main" name="National Consul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ational Consultation" id="{3F3F73F6-4D0E-4688-A379-B498E979E92D}" vid="{57D0D414-3473-4752-8804-031C18C1F60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National Consultation</Template>
  <TotalTime>3120</TotalTime>
  <Words>375</Words>
  <Application>Microsoft Office PowerPoint</Application>
  <PresentationFormat>Widescreen</PresentationFormat>
  <Paragraphs>91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Book Antiqua</vt:lpstr>
      <vt:lpstr>Calibri</vt:lpstr>
      <vt:lpstr>Calibri Light</vt:lpstr>
      <vt:lpstr>Courier New</vt:lpstr>
      <vt:lpstr>Symbol</vt:lpstr>
      <vt:lpstr>Trebuchet MS</vt:lpstr>
      <vt:lpstr>National Consultation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Nidhi</cp:lastModifiedBy>
  <cp:revision>23</cp:revision>
  <dcterms:created xsi:type="dcterms:W3CDTF">2022-05-11T05:05:45Z</dcterms:created>
  <dcterms:modified xsi:type="dcterms:W3CDTF">2022-05-24T01:04:36Z</dcterms:modified>
</cp:coreProperties>
</file>