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67" r:id="rId2"/>
    <p:sldId id="270" r:id="rId3"/>
    <p:sldId id="271" r:id="rId4"/>
    <p:sldId id="257" r:id="rId5"/>
    <p:sldId id="258" r:id="rId6"/>
    <p:sldId id="269" r:id="rId7"/>
    <p:sldId id="259" r:id="rId8"/>
    <p:sldId id="260" r:id="rId9"/>
    <p:sldId id="262" r:id="rId10"/>
    <p:sldId id="261" r:id="rId11"/>
    <p:sldId id="263" r:id="rId12"/>
    <p:sldId id="264" r:id="rId13"/>
    <p:sldId id="265" r:id="rId14"/>
    <p:sldId id="266" r:id="rId15"/>
    <p:sldId id="272" r:id="rId1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5" d="100"/>
          <a:sy n="85" d="100"/>
        </p:scale>
        <p:origin x="882" y="9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59D0FA-9435-4848-BBC9-B0D902957006}" type="datetimeFigureOut">
              <a:rPr lang="en-IN" smtClean="0"/>
              <a:t>21-04-2022</a:t>
            </a:fld>
            <a:endParaRPr lang="en-IN"/>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4ED8DA-1100-4F33-B14B-523C04B7B834}" type="slidenum">
              <a:rPr lang="en-IN" smtClean="0"/>
              <a:t>‹#›</a:t>
            </a:fld>
            <a:endParaRPr lang="en-IN"/>
          </a:p>
        </p:txBody>
      </p:sp>
    </p:spTree>
    <p:extLst>
      <p:ext uri="{BB962C8B-B14F-4D97-AF65-F5344CB8AC3E}">
        <p14:creationId xmlns:p14="http://schemas.microsoft.com/office/powerpoint/2010/main" val="3540627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C4ED8DA-1100-4F33-B14B-523C04B7B834}" type="slidenum">
              <a:rPr lang="en-IN" smtClean="0"/>
              <a:t>6</a:t>
            </a:fld>
            <a:endParaRPr lang="en-IN"/>
          </a:p>
        </p:txBody>
      </p:sp>
    </p:spTree>
    <p:extLst>
      <p:ext uri="{BB962C8B-B14F-4D97-AF65-F5344CB8AC3E}">
        <p14:creationId xmlns:p14="http://schemas.microsoft.com/office/powerpoint/2010/main" val="211586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C4ED8DA-1100-4F33-B14B-523C04B7B834}" type="slidenum">
              <a:rPr lang="en-IN" smtClean="0"/>
              <a:t>12</a:t>
            </a:fld>
            <a:endParaRPr lang="en-IN"/>
          </a:p>
        </p:txBody>
      </p:sp>
    </p:spTree>
    <p:extLst>
      <p:ext uri="{BB962C8B-B14F-4D97-AF65-F5344CB8AC3E}">
        <p14:creationId xmlns:p14="http://schemas.microsoft.com/office/powerpoint/2010/main" val="211586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5029200"/>
            <a:ext cx="9144000" cy="1143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2286"/>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88595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4793743"/>
            <a:ext cx="8833104" cy="23217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114550"/>
            <a:ext cx="6400800" cy="131445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F575C4BC-15A3-478B-83D8-5069745EB117}" type="datetimeFigureOut">
              <a:rPr lang="en-IN" smtClean="0"/>
              <a:t>21-04-2022</a:t>
            </a:fld>
            <a:endParaRPr lang="en-IN"/>
          </a:p>
        </p:txBody>
      </p:sp>
      <p:sp>
        <p:nvSpPr>
          <p:cNvPr id="17" name="Footer Placeholder 16"/>
          <p:cNvSpPr>
            <a:spLocks noGrp="1"/>
          </p:cNvSpPr>
          <p:nvPr>
            <p:ph type="ftr" sz="quarter" idx="11"/>
          </p:nvPr>
        </p:nvSpPr>
        <p:spPr/>
        <p:txBody>
          <a:bodyPr/>
          <a:lstStyle/>
          <a:p>
            <a:endParaRPr lang="en-IN"/>
          </a:p>
        </p:txBody>
      </p:sp>
      <p:sp>
        <p:nvSpPr>
          <p:cNvPr id="7" name="Straight Connector 6"/>
          <p:cNvSpPr>
            <a:spLocks noChangeShapeType="1"/>
          </p:cNvSpPr>
          <p:nvPr/>
        </p:nvSpPr>
        <p:spPr bwMode="auto">
          <a:xfrm>
            <a:off x="155448" y="1815084"/>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14300"/>
            <a:ext cx="8833104" cy="4910328"/>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1586484"/>
            <a:ext cx="609600" cy="4572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1657350"/>
            <a:ext cx="420624" cy="31546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1649588"/>
            <a:ext cx="457200" cy="330994"/>
          </a:xfrm>
        </p:spPr>
        <p:txBody>
          <a:bodyPr/>
          <a:lstStyle>
            <a:lvl1pPr>
              <a:defRPr>
                <a:solidFill>
                  <a:schemeClr val="accent3">
                    <a:shade val="75000"/>
                  </a:schemeClr>
                </a:solidFill>
              </a:defRPr>
            </a:lvl1pPr>
          </a:lstStyle>
          <a:p>
            <a:fld id="{D5F2DE86-0D09-4E7C-9A01-C84A0C295E29}" type="slidenum">
              <a:rPr lang="en-IN" smtClean="0"/>
              <a:t>‹#›</a:t>
            </a:fld>
            <a:endParaRPr lang="en-IN"/>
          </a:p>
        </p:txBody>
      </p:sp>
      <p:sp>
        <p:nvSpPr>
          <p:cNvPr id="8" name="Title 7"/>
          <p:cNvSpPr>
            <a:spLocks noGrp="1"/>
          </p:cNvSpPr>
          <p:nvPr>
            <p:ph type="ctrTitle"/>
          </p:nvPr>
        </p:nvSpPr>
        <p:spPr>
          <a:xfrm>
            <a:off x="685800" y="285750"/>
            <a:ext cx="7772400" cy="1314450"/>
          </a:xfrm>
        </p:spPr>
        <p:txBody>
          <a:bodyPr anchor="b"/>
          <a:lstStyle>
            <a:lvl1pPr>
              <a:defRPr sz="4200">
                <a:solidFill>
                  <a:schemeClr val="accent1"/>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a:t>Click to edit Master title style</a:t>
            </a:r>
          </a:p>
        </p:txBody>
      </p:sp>
      <p:sp>
        <p:nvSpPr>
          <p:cNvPr id="4" name="Date Placeholder 3"/>
          <p:cNvSpPr>
            <a:spLocks noGrp="1"/>
          </p:cNvSpPr>
          <p:nvPr>
            <p:ph type="dt" sz="half" idx="10"/>
          </p:nvPr>
        </p:nvSpPr>
        <p:spPr/>
        <p:txBody>
          <a:bodyPr/>
          <a:lstStyle/>
          <a:p>
            <a:fld id="{F575C4BC-15A3-478B-83D8-5069745EB117}" type="datetimeFigureOut">
              <a:rPr lang="en-IN" smtClean="0"/>
              <a:t>21-04-2022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4361688" y="769779"/>
            <a:ext cx="457200" cy="330994"/>
          </a:xfrm>
        </p:spPr>
        <p:txBody>
          <a:bodyPr/>
          <a:lstStyle/>
          <a:p>
            <a:fld id="{D5F2DE86-0D09-4E7C-9A01-C84A0C295E29}" type="slidenum">
              <a:rPr lang="en-IN" smtClean="0"/>
              <a:t>‹#›</a:t>
            </a:fld>
            <a:endParaRPr lang="en-IN"/>
          </a:p>
        </p:txBody>
      </p:sp>
      <p:sp>
        <p:nvSpPr>
          <p:cNvPr id="8" name="Content Placeholder 7"/>
          <p:cNvSpPr>
            <a:spLocks noGrp="1"/>
          </p:cNvSpPr>
          <p:nvPr>
            <p:ph sz="quarter" idx="1"/>
          </p:nvPr>
        </p:nvSpPr>
        <p:spPr>
          <a:xfrm>
            <a:off x="301752" y="1145286"/>
            <a:ext cx="8503920" cy="3429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5029200"/>
            <a:ext cx="9144000" cy="1143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43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4288"/>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1714500"/>
            <a:ext cx="8833104" cy="228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06764"/>
            <a:ext cx="8833104" cy="1604772"/>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057400"/>
            <a:ext cx="6480174" cy="1254919"/>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3" name="Rectangle 12"/>
          <p:cNvSpPr>
            <a:spLocks noChangeArrowheads="1"/>
          </p:cNvSpPr>
          <p:nvPr/>
        </p:nvSpPr>
        <p:spPr bwMode="auto">
          <a:xfrm>
            <a:off x="146304" y="4793743"/>
            <a:ext cx="8833104" cy="23217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14300"/>
            <a:ext cx="8833104" cy="4910328"/>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IN"/>
          </a:p>
        </p:txBody>
      </p:sp>
      <p:sp>
        <p:nvSpPr>
          <p:cNvPr id="4" name="Date Placeholder 3"/>
          <p:cNvSpPr>
            <a:spLocks noGrp="1"/>
          </p:cNvSpPr>
          <p:nvPr>
            <p:ph type="dt" sz="half" idx="10"/>
          </p:nvPr>
        </p:nvSpPr>
        <p:spPr/>
        <p:txBody>
          <a:bodyPr/>
          <a:lstStyle/>
          <a:p>
            <a:fld id="{F575C4BC-15A3-478B-83D8-5069745EB117}" type="datetimeFigureOut">
              <a:rPr lang="en-IN" smtClean="0"/>
              <a:t>21-04-2022</a:t>
            </a:fld>
            <a:endParaRPr lang="en-IN"/>
          </a:p>
        </p:txBody>
      </p:sp>
      <p:sp>
        <p:nvSpPr>
          <p:cNvPr id="8" name="Straight Connector 7"/>
          <p:cNvSpPr>
            <a:spLocks noChangeShapeType="1"/>
          </p:cNvSpPr>
          <p:nvPr/>
        </p:nvSpPr>
        <p:spPr bwMode="auto">
          <a:xfrm>
            <a:off x="152400" y="18288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1586484"/>
            <a:ext cx="609600" cy="4572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1657350"/>
            <a:ext cx="420624" cy="31546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1649588"/>
            <a:ext cx="457200" cy="330994"/>
          </a:xfrm>
        </p:spPr>
        <p:txBody>
          <a:bodyPr/>
          <a:lstStyle>
            <a:lvl1pPr>
              <a:defRPr>
                <a:solidFill>
                  <a:schemeClr val="accent3">
                    <a:shade val="75000"/>
                  </a:schemeClr>
                </a:solidFill>
              </a:defRPr>
            </a:lvl1pPr>
          </a:lstStyle>
          <a:p>
            <a:fld id="{D5F2DE86-0D09-4E7C-9A01-C84A0C295E29}" type="slidenum">
              <a:rPr lang="en-IN" smtClean="0"/>
              <a:t>‹#›</a:t>
            </a:fld>
            <a:endParaRPr lang="en-IN"/>
          </a:p>
        </p:txBody>
      </p:sp>
      <p:sp>
        <p:nvSpPr>
          <p:cNvPr id="2" name="Title 1"/>
          <p:cNvSpPr>
            <a:spLocks noGrp="1"/>
          </p:cNvSpPr>
          <p:nvPr>
            <p:ph type="title"/>
          </p:nvPr>
        </p:nvSpPr>
        <p:spPr>
          <a:xfrm>
            <a:off x="722313" y="400050"/>
            <a:ext cx="7772400" cy="1143000"/>
          </a:xfrm>
        </p:spPr>
        <p:txBody>
          <a:bodyPr anchor="b"/>
          <a:lstStyle>
            <a:lvl1pPr algn="ctr">
              <a:buNone/>
              <a:defRPr sz="4200" b="0" cap="none" baseline="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171450"/>
            <a:ext cx="8534400" cy="569214"/>
          </a:xfrm>
        </p:spPr>
        <p:txBody>
          <a:bodyPr/>
          <a:lstStyle/>
          <a:p>
            <a:r>
              <a:rPr kumimoji="0" lang="en-US"/>
              <a:t>Click to edit Master title style</a:t>
            </a:r>
          </a:p>
        </p:txBody>
      </p:sp>
      <p:sp>
        <p:nvSpPr>
          <p:cNvPr id="5" name="Date Placeholder 4"/>
          <p:cNvSpPr>
            <a:spLocks noGrp="1"/>
          </p:cNvSpPr>
          <p:nvPr>
            <p:ph type="dt" sz="half" idx="10"/>
          </p:nvPr>
        </p:nvSpPr>
        <p:spPr>
          <a:xfrm>
            <a:off x="5791200" y="4807458"/>
            <a:ext cx="3044952" cy="274320"/>
          </a:xfrm>
        </p:spPr>
        <p:txBody>
          <a:bodyPr/>
          <a:lstStyle/>
          <a:p>
            <a:fld id="{F575C4BC-15A3-478B-83D8-5069745EB117}" type="datetimeFigureOut">
              <a:rPr lang="en-IN" smtClean="0"/>
              <a:t>21-04-2022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5F2DE86-0D09-4E7C-9A01-C84A0C295E29}" type="slidenum">
              <a:rPr lang="en-IN" smtClean="0"/>
              <a:t>‹#›</a:t>
            </a:fld>
            <a:endParaRPr lang="en-IN"/>
          </a:p>
        </p:txBody>
      </p:sp>
      <p:sp>
        <p:nvSpPr>
          <p:cNvPr id="8" name="Straight Connector 7"/>
          <p:cNvSpPr>
            <a:spLocks noChangeShapeType="1"/>
          </p:cNvSpPr>
          <p:nvPr/>
        </p:nvSpPr>
        <p:spPr bwMode="auto">
          <a:xfrm flipV="1">
            <a:off x="4563081" y="1181739"/>
            <a:ext cx="8921" cy="3614668"/>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028700"/>
            <a:ext cx="4038600" cy="3511296"/>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Content Placeholder 11"/>
          <p:cNvSpPr>
            <a:spLocks noGrp="1"/>
          </p:cNvSpPr>
          <p:nvPr>
            <p:ph sz="half" idx="2"/>
          </p:nvPr>
        </p:nvSpPr>
        <p:spPr>
          <a:xfrm>
            <a:off x="4800600" y="1028700"/>
            <a:ext cx="4038600" cy="3511296"/>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1650206"/>
            <a:ext cx="0" cy="3140964"/>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08585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5029200"/>
            <a:ext cx="9144000" cy="1143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028700"/>
            <a:ext cx="8833104" cy="6858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4793742"/>
            <a:ext cx="8833104" cy="23317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143000"/>
            <a:ext cx="4040188" cy="549731"/>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91331" y="1143000"/>
            <a:ext cx="4041775" cy="54864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F575C4BC-15A3-478B-83D8-5069745EB117}" type="datetimeFigureOut">
              <a:rPr lang="en-IN" smtClean="0"/>
              <a:t>21-04-2022</a:t>
            </a:fld>
            <a:endParaRPr lang="en-IN"/>
          </a:p>
        </p:txBody>
      </p:sp>
      <p:sp>
        <p:nvSpPr>
          <p:cNvPr id="8" name="Footer Placeholder 7"/>
          <p:cNvSpPr>
            <a:spLocks noGrp="1"/>
          </p:cNvSpPr>
          <p:nvPr>
            <p:ph type="ftr" sz="quarter" idx="11"/>
          </p:nvPr>
        </p:nvSpPr>
        <p:spPr>
          <a:xfrm>
            <a:off x="304800" y="4807458"/>
            <a:ext cx="3581400" cy="274320"/>
          </a:xfrm>
        </p:spPr>
        <p:txBody>
          <a:bodyPr/>
          <a:lstStyle/>
          <a:p>
            <a:endParaRPr lang="en-IN"/>
          </a:p>
        </p:txBody>
      </p:sp>
      <p:sp>
        <p:nvSpPr>
          <p:cNvPr id="15" name="Straight Connector 14"/>
          <p:cNvSpPr>
            <a:spLocks noChangeShapeType="1"/>
          </p:cNvSpPr>
          <p:nvPr/>
        </p:nvSpPr>
        <p:spPr bwMode="auto">
          <a:xfrm>
            <a:off x="152400" y="96012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16586"/>
            <a:ext cx="8833104" cy="4910328"/>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1853537"/>
            <a:ext cx="4041648" cy="2863803"/>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Content Placeholder 25"/>
          <p:cNvSpPr>
            <a:spLocks noGrp="1"/>
          </p:cNvSpPr>
          <p:nvPr>
            <p:ph sz="quarter" idx="4"/>
          </p:nvPr>
        </p:nvSpPr>
        <p:spPr>
          <a:xfrm>
            <a:off x="4800600" y="1853537"/>
            <a:ext cx="4038600" cy="286664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Oval 24"/>
          <p:cNvSpPr/>
          <p:nvPr/>
        </p:nvSpPr>
        <p:spPr>
          <a:xfrm>
            <a:off x="4267200" y="717027"/>
            <a:ext cx="609600" cy="4572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787893"/>
            <a:ext cx="420624" cy="31546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781812"/>
            <a:ext cx="457200" cy="330994"/>
          </a:xfrm>
        </p:spPr>
        <p:txBody>
          <a:bodyPr/>
          <a:lstStyle>
            <a:lvl1pPr algn="ctr">
              <a:defRPr/>
            </a:lvl1pPr>
          </a:lstStyle>
          <a:p>
            <a:fld id="{D5F2DE86-0D09-4E7C-9A01-C84A0C295E29}" type="slidenum">
              <a:rPr lang="en-IN" smtClean="0"/>
              <a:t>‹#›</a:t>
            </a:fld>
            <a:endParaRPr lang="en-IN"/>
          </a:p>
        </p:txBody>
      </p:sp>
      <p:sp>
        <p:nvSpPr>
          <p:cNvPr id="23" name="Title 22"/>
          <p:cNvSpPr>
            <a:spLocks noGrp="1"/>
          </p:cNvSpPr>
          <p:nvPr>
            <p:ph type="title"/>
          </p:nvPr>
        </p:nvSpPr>
        <p:spPr/>
        <p:txBody>
          <a:bodyPr rtlCol="0" anchor="b" anchorCtr="0"/>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F575C4BC-15A3-478B-83D8-5069745EB117}" type="datetimeFigureOut">
              <a:rPr lang="en-IN" smtClean="0"/>
              <a:t>21-04-2022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a:xfrm>
            <a:off x="4343400" y="777015"/>
            <a:ext cx="457200" cy="330994"/>
          </a:xfrm>
        </p:spPr>
        <p:txBody>
          <a:bodyPr/>
          <a:lstStyle/>
          <a:p>
            <a:fld id="{D5F2DE86-0D09-4E7C-9A01-C84A0C295E29}"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5029200"/>
            <a:ext cx="9144000" cy="1143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16586"/>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4793743"/>
            <a:ext cx="8833104" cy="23217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18872"/>
            <a:ext cx="8833104" cy="4910328"/>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F575C4BC-15A3-478B-83D8-5069745EB117}" type="datetimeFigureOut">
              <a:rPr lang="en-IN" smtClean="0"/>
              <a:t>21-04-2022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a:xfrm>
            <a:off x="4267200" y="4743450"/>
            <a:ext cx="609600" cy="330993"/>
          </a:xfrm>
        </p:spPr>
        <p:txBody>
          <a:bodyPr/>
          <a:lstStyle>
            <a:lvl1pPr>
              <a:defRPr>
                <a:solidFill>
                  <a:srgbClr val="FFFFFF"/>
                </a:solidFill>
              </a:defRPr>
            </a:lvl1pPr>
          </a:lstStyle>
          <a:p>
            <a:fld id="{D5F2DE86-0D09-4E7C-9A01-C84A0C295E29}"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14300"/>
            <a:ext cx="8833104" cy="2286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5029200"/>
            <a:ext cx="9144000" cy="1143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89154"/>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457200"/>
            <a:ext cx="2743200" cy="440055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685800"/>
            <a:ext cx="2362200" cy="742950"/>
          </a:xfrm>
        </p:spPr>
        <p:txBody>
          <a:bodyPr anchor="b">
            <a:noAutofit/>
          </a:bodyPr>
          <a:lstStyle>
            <a:lvl1pPr algn="l">
              <a:buNone/>
              <a:defRPr sz="2200" b="1">
                <a:solidFill>
                  <a:srgbClr val="FFFFFF"/>
                </a:solidFill>
              </a:defRPr>
            </a:lvl1pPr>
          </a:lstStyle>
          <a:p>
            <a:r>
              <a:rPr kumimoji="0" lang="en-US"/>
              <a:t>Click to edit Master title style</a:t>
            </a:r>
          </a:p>
        </p:txBody>
      </p:sp>
      <p:sp>
        <p:nvSpPr>
          <p:cNvPr id="3" name="Text Placeholder 2"/>
          <p:cNvSpPr>
            <a:spLocks noGrp="1"/>
          </p:cNvSpPr>
          <p:nvPr>
            <p:ph type="body" idx="2"/>
          </p:nvPr>
        </p:nvSpPr>
        <p:spPr>
          <a:xfrm>
            <a:off x="381000" y="1485901"/>
            <a:ext cx="2362200" cy="3108722"/>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Rectangle 7"/>
          <p:cNvSpPr>
            <a:spLocks noChangeArrowheads="1"/>
          </p:cNvSpPr>
          <p:nvPr/>
        </p:nvSpPr>
        <p:spPr bwMode="auto">
          <a:xfrm>
            <a:off x="152400" y="114300"/>
            <a:ext cx="8833104" cy="4910328"/>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40005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514350"/>
            <a:ext cx="5638800" cy="405765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Oval 9"/>
          <p:cNvSpPr/>
          <p:nvPr/>
        </p:nvSpPr>
        <p:spPr>
          <a:xfrm>
            <a:off x="1295400" y="171450"/>
            <a:ext cx="609600" cy="4572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242316"/>
            <a:ext cx="420624" cy="31546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234554"/>
            <a:ext cx="457200" cy="330994"/>
          </a:xfrm>
        </p:spPr>
        <p:txBody>
          <a:bodyPr/>
          <a:lstStyle>
            <a:lvl1pPr>
              <a:defRPr>
                <a:solidFill>
                  <a:schemeClr val="accent3">
                    <a:shade val="75000"/>
                  </a:schemeClr>
                </a:solidFill>
              </a:defRPr>
            </a:lvl1pPr>
          </a:lstStyle>
          <a:p>
            <a:fld id="{D5F2DE86-0D09-4E7C-9A01-C84A0C295E29}" type="slidenum">
              <a:rPr lang="en-IN" smtClean="0"/>
              <a:t>‹#›</a:t>
            </a:fld>
            <a:endParaRPr lang="en-IN"/>
          </a:p>
        </p:txBody>
      </p:sp>
      <p:sp>
        <p:nvSpPr>
          <p:cNvPr id="21" name="Rectangle 20"/>
          <p:cNvSpPr>
            <a:spLocks noChangeArrowheads="1"/>
          </p:cNvSpPr>
          <p:nvPr/>
        </p:nvSpPr>
        <p:spPr bwMode="auto">
          <a:xfrm>
            <a:off x="149352" y="4791289"/>
            <a:ext cx="8833104" cy="23217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F575C4BC-15A3-478B-83D8-5069745EB117}" type="datetimeFigureOut">
              <a:rPr lang="en-IN" smtClean="0"/>
              <a:t>21-04-2022</a:t>
            </a:fld>
            <a:endParaRPr lang="en-IN"/>
          </a:p>
        </p:txBody>
      </p:sp>
      <p:sp>
        <p:nvSpPr>
          <p:cNvPr id="6" name="Footer Placeholder 5"/>
          <p:cNvSpPr>
            <a:spLocks noGrp="1"/>
          </p:cNvSpPr>
          <p:nvPr>
            <p:ph type="ftr" sz="quarter" idx="11"/>
          </p:nvPr>
        </p:nvSpPr>
        <p:spPr>
          <a:xfrm>
            <a:off x="301752" y="4808136"/>
            <a:ext cx="3383280" cy="274320"/>
          </a:xfrm>
        </p:spPr>
        <p:txBody>
          <a:bodyPr/>
          <a:lstStyle/>
          <a:p>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40005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5029200"/>
            <a:ext cx="9144000" cy="1143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143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14300"/>
            <a:ext cx="8833104" cy="226314"/>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457200"/>
            <a:ext cx="2743200" cy="440055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16586"/>
            <a:ext cx="8833104" cy="4910328"/>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171450"/>
            <a:ext cx="609600" cy="4572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242316"/>
            <a:ext cx="420624" cy="31546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234554"/>
            <a:ext cx="457200" cy="330994"/>
          </a:xfrm>
        </p:spPr>
        <p:txBody>
          <a:bodyPr/>
          <a:lstStyle/>
          <a:p>
            <a:fld id="{D5F2DE86-0D09-4E7C-9A01-C84A0C295E29}" type="slidenum">
              <a:rPr lang="en-IN" smtClean="0"/>
              <a:t>‹#›</a:t>
            </a:fld>
            <a:endParaRPr lang="en-IN"/>
          </a:p>
        </p:txBody>
      </p:sp>
      <p:sp>
        <p:nvSpPr>
          <p:cNvPr id="2" name="Title 1"/>
          <p:cNvSpPr>
            <a:spLocks noGrp="1"/>
          </p:cNvSpPr>
          <p:nvPr>
            <p:ph type="title"/>
          </p:nvPr>
        </p:nvSpPr>
        <p:spPr>
          <a:xfrm>
            <a:off x="3000375" y="3771900"/>
            <a:ext cx="5867400" cy="914400"/>
          </a:xfrm>
        </p:spPr>
        <p:txBody>
          <a:bodyPr anchor="t">
            <a:noAutofit/>
          </a:bodyPr>
          <a:lstStyle>
            <a:lvl1pPr algn="l">
              <a:buNone/>
              <a:defRPr sz="2400" b="1">
                <a:solidFill>
                  <a:schemeClr val="tx2"/>
                </a:solidFill>
              </a:defRPr>
            </a:lvl1pPr>
          </a:lstStyle>
          <a:p>
            <a:r>
              <a:rPr kumimoji="0" lang="en-US"/>
              <a:t>Click to edit Master title style</a:t>
            </a:r>
          </a:p>
        </p:txBody>
      </p:sp>
      <p:sp>
        <p:nvSpPr>
          <p:cNvPr id="3" name="Picture Placeholder 2"/>
          <p:cNvSpPr>
            <a:spLocks noGrp="1"/>
          </p:cNvSpPr>
          <p:nvPr>
            <p:ph type="pic" idx="1"/>
          </p:nvPr>
        </p:nvSpPr>
        <p:spPr>
          <a:xfrm>
            <a:off x="3000375" y="457200"/>
            <a:ext cx="5867400" cy="3200400"/>
          </a:xfrm>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381000" y="742950"/>
            <a:ext cx="2438400" cy="394335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22" name="Rectangle 21"/>
          <p:cNvSpPr>
            <a:spLocks noChangeArrowheads="1"/>
          </p:cNvSpPr>
          <p:nvPr/>
        </p:nvSpPr>
        <p:spPr bwMode="auto">
          <a:xfrm>
            <a:off x="149352" y="4791289"/>
            <a:ext cx="8833104" cy="23217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4803738"/>
            <a:ext cx="3044952" cy="274320"/>
          </a:xfrm>
        </p:spPr>
        <p:txBody>
          <a:bodyPr/>
          <a:lstStyle/>
          <a:p>
            <a:fld id="{F575C4BC-15A3-478B-83D8-5069745EB117}" type="datetimeFigureOut">
              <a:rPr lang="en-IN" smtClean="0"/>
              <a:t>21-04-2022</a:t>
            </a:fld>
            <a:endParaRPr lang="en-IN"/>
          </a:p>
        </p:txBody>
      </p:sp>
      <p:sp>
        <p:nvSpPr>
          <p:cNvPr id="6" name="Footer Placeholder 5"/>
          <p:cNvSpPr>
            <a:spLocks noGrp="1"/>
          </p:cNvSpPr>
          <p:nvPr>
            <p:ph type="ftr" sz="quarter" idx="11"/>
          </p:nvPr>
        </p:nvSpPr>
        <p:spPr>
          <a:xfrm>
            <a:off x="301752" y="4808136"/>
            <a:ext cx="3584448" cy="274320"/>
          </a:xfrm>
        </p:spPr>
        <p:txBody>
          <a:bodyPr/>
          <a:lstStyle/>
          <a:p>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575C4BC-15A3-478B-83D8-5069745EB117}" type="datetimeFigureOut">
              <a:rPr lang="en-IN" smtClean="0"/>
              <a:t>21-04-2022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5F2DE86-0D09-4E7C-9A01-C84A0C295E29}" type="slidenum">
              <a:rPr lang="en-IN" smtClean="0"/>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5029200"/>
            <a:ext cx="9144000" cy="1143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51435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16586"/>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4793743"/>
            <a:ext cx="8833104" cy="23217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16586"/>
            <a:ext cx="8833104" cy="4910328"/>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802505" y="2458593"/>
            <a:ext cx="468401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194322"/>
            <a:ext cx="609600" cy="4572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2265188"/>
            <a:ext cx="420624" cy="31546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2257426"/>
            <a:ext cx="457200" cy="330994"/>
          </a:xfrm>
        </p:spPr>
        <p:txBody>
          <a:bodyPr/>
          <a:lstStyle/>
          <a:p>
            <a:fld id="{D5F2DE86-0D09-4E7C-9A01-C84A0C295E29}" type="slidenum">
              <a:rPr lang="en-IN" smtClean="0"/>
              <a:t>‹#›</a:t>
            </a:fld>
            <a:endParaRPr lang="en-IN"/>
          </a:p>
        </p:txBody>
      </p:sp>
      <p:sp>
        <p:nvSpPr>
          <p:cNvPr id="3" name="Vertical Text Placeholder 2"/>
          <p:cNvSpPr>
            <a:spLocks noGrp="1"/>
          </p:cNvSpPr>
          <p:nvPr>
            <p:ph type="body" orient="vert" idx="1"/>
          </p:nvPr>
        </p:nvSpPr>
        <p:spPr>
          <a:xfrm>
            <a:off x="304800" y="228600"/>
            <a:ext cx="6553200" cy="43660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575C4BC-15A3-478B-83D8-5069745EB117}" type="datetimeFigureOut">
              <a:rPr lang="en-IN" smtClean="0"/>
              <a:t>21-04-2022</a:t>
            </a:fld>
            <a:endParaRPr lang="en-IN"/>
          </a:p>
        </p:txBody>
      </p:sp>
      <p:sp>
        <p:nvSpPr>
          <p:cNvPr id="5" name="Footer Placeholder 4"/>
          <p:cNvSpPr>
            <a:spLocks noGrp="1"/>
          </p:cNvSpPr>
          <p:nvPr>
            <p:ph type="ftr" sz="quarter" idx="11"/>
          </p:nvPr>
        </p:nvSpPr>
        <p:spPr/>
        <p:txBody>
          <a:bodyPr/>
          <a:lstStyle/>
          <a:p>
            <a:endParaRPr lang="en-IN"/>
          </a:p>
        </p:txBody>
      </p:sp>
      <p:sp>
        <p:nvSpPr>
          <p:cNvPr id="2" name="Vertical Title 1"/>
          <p:cNvSpPr>
            <a:spLocks noGrp="1"/>
          </p:cNvSpPr>
          <p:nvPr>
            <p:ph type="title" orient="vert"/>
          </p:nvPr>
        </p:nvSpPr>
        <p:spPr>
          <a:xfrm>
            <a:off x="7391400" y="228601"/>
            <a:ext cx="1447800" cy="4388644"/>
          </a:xfrm>
        </p:spPr>
        <p:txBody>
          <a:bodyPr vert="eaVert"/>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hoto Layout: 08">
    <p:spTree>
      <p:nvGrpSpPr>
        <p:cNvPr id="1" name=""/>
        <p:cNvGrpSpPr/>
        <p:nvPr/>
      </p:nvGrpSpPr>
      <p:grpSpPr>
        <a:xfrm>
          <a:off x="0" y="0"/>
          <a:ext cx="0" cy="0"/>
          <a:chOff x="0" y="0"/>
          <a:chExt cx="0" cy="0"/>
        </a:xfrm>
      </p:grpSpPr>
      <p:sp>
        <p:nvSpPr>
          <p:cNvPr id="9" name="Picture Placeholder 8"/>
          <p:cNvSpPr>
            <a:spLocks noGrp="1"/>
          </p:cNvSpPr>
          <p:nvPr>
            <p:ph type="pic" sz="quarter" idx="10" hasCustomPrompt="1"/>
          </p:nvPr>
        </p:nvSpPr>
        <p:spPr>
          <a:xfrm>
            <a:off x="436404" y="1438887"/>
            <a:ext cx="1645920" cy="1645920"/>
          </a:xfrm>
          <a:prstGeom prst="ellipse">
            <a:avLst/>
          </a:prstGeom>
          <a:solidFill>
            <a:schemeClr val="bg1">
              <a:lumMod val="95000"/>
            </a:schemeClr>
          </a:solidFill>
        </p:spPr>
        <p:txBody>
          <a:bodyPr>
            <a:normAutofit/>
          </a:bodyPr>
          <a:lstStyle>
            <a:lvl1pPr>
              <a:defRPr sz="1050"/>
            </a:lvl1pPr>
          </a:lstStyle>
          <a:p>
            <a:r>
              <a:rPr lang="en-US"/>
              <a:t>Picture</a:t>
            </a:r>
          </a:p>
        </p:txBody>
      </p:sp>
      <p:sp>
        <p:nvSpPr>
          <p:cNvPr id="28" name="Picture Placeholder 8"/>
          <p:cNvSpPr>
            <a:spLocks noGrp="1"/>
          </p:cNvSpPr>
          <p:nvPr>
            <p:ph type="pic" sz="quarter" idx="11" hasCustomPrompt="1"/>
          </p:nvPr>
        </p:nvSpPr>
        <p:spPr>
          <a:xfrm>
            <a:off x="2660522" y="1438887"/>
            <a:ext cx="1645920" cy="1645920"/>
          </a:xfrm>
          <a:prstGeom prst="ellipse">
            <a:avLst/>
          </a:prstGeom>
          <a:solidFill>
            <a:schemeClr val="bg1">
              <a:lumMod val="95000"/>
            </a:schemeClr>
          </a:solidFill>
        </p:spPr>
        <p:txBody>
          <a:bodyPr>
            <a:normAutofit/>
          </a:bodyPr>
          <a:lstStyle>
            <a:lvl1pPr>
              <a:defRPr sz="1050"/>
            </a:lvl1pPr>
          </a:lstStyle>
          <a:p>
            <a:r>
              <a:rPr lang="en-US"/>
              <a:t>Picture</a:t>
            </a:r>
          </a:p>
        </p:txBody>
      </p:sp>
      <p:sp>
        <p:nvSpPr>
          <p:cNvPr id="30" name="Picture Placeholder 8"/>
          <p:cNvSpPr>
            <a:spLocks noGrp="1"/>
          </p:cNvSpPr>
          <p:nvPr>
            <p:ph type="pic" sz="quarter" idx="12" hasCustomPrompt="1"/>
          </p:nvPr>
        </p:nvSpPr>
        <p:spPr>
          <a:xfrm>
            <a:off x="4880483" y="1438887"/>
            <a:ext cx="1645920" cy="1645920"/>
          </a:xfrm>
          <a:prstGeom prst="ellipse">
            <a:avLst/>
          </a:prstGeom>
          <a:solidFill>
            <a:schemeClr val="bg1">
              <a:lumMod val="95000"/>
            </a:schemeClr>
          </a:solidFill>
        </p:spPr>
        <p:txBody>
          <a:bodyPr>
            <a:normAutofit/>
          </a:bodyPr>
          <a:lstStyle>
            <a:lvl1pPr>
              <a:defRPr sz="1050"/>
            </a:lvl1pPr>
          </a:lstStyle>
          <a:p>
            <a:r>
              <a:rPr lang="en-US"/>
              <a:t>Picture</a:t>
            </a:r>
          </a:p>
        </p:txBody>
      </p:sp>
      <p:sp>
        <p:nvSpPr>
          <p:cNvPr id="31" name="Picture Placeholder 8"/>
          <p:cNvSpPr>
            <a:spLocks noGrp="1"/>
          </p:cNvSpPr>
          <p:nvPr>
            <p:ph type="pic" sz="quarter" idx="13" hasCustomPrompt="1"/>
          </p:nvPr>
        </p:nvSpPr>
        <p:spPr>
          <a:xfrm>
            <a:off x="7104209" y="1438887"/>
            <a:ext cx="1645920" cy="1645920"/>
          </a:xfrm>
          <a:prstGeom prst="ellipse">
            <a:avLst/>
          </a:prstGeom>
          <a:solidFill>
            <a:schemeClr val="bg1">
              <a:lumMod val="95000"/>
            </a:schemeClr>
          </a:solidFill>
        </p:spPr>
        <p:txBody>
          <a:bodyPr>
            <a:normAutofit/>
          </a:bodyPr>
          <a:lstStyle>
            <a:lvl1pPr>
              <a:defRPr sz="1050"/>
            </a:lvl1pPr>
          </a:lstStyle>
          <a:p>
            <a:r>
              <a:rPr lang="en-US"/>
              <a:t>Picture</a:t>
            </a:r>
          </a:p>
        </p:txBody>
      </p:sp>
      <p:sp>
        <p:nvSpPr>
          <p:cNvPr id="2" name="Title 1"/>
          <p:cNvSpPr>
            <a:spLocks noGrp="1"/>
          </p:cNvSpPr>
          <p:nvPr>
            <p:ph type="title" hasCustomPrompt="1"/>
          </p:nvPr>
        </p:nvSpPr>
        <p:spPr/>
        <p:txBody>
          <a:bodyPr/>
          <a:lstStyle/>
          <a:p>
            <a:r>
              <a:rPr lang="en-US" dirty="0"/>
              <a:t>CLICK TO EDIT MASTER TITLE STYLE</a:t>
            </a:r>
          </a:p>
        </p:txBody>
      </p:sp>
    </p:spTree>
    <p:custDataLst>
      <p:tags r:id="rId1"/>
    </p:custDataLst>
    <p:extLst>
      <p:ext uri="{BB962C8B-B14F-4D97-AF65-F5344CB8AC3E}">
        <p14:creationId xmlns:p14="http://schemas.microsoft.com/office/powerpoint/2010/main" val="4100262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250"/>
                                        <p:tgtEl>
                                          <p:spTgt spid="28"/>
                                        </p:tgtEl>
                                      </p:cBhvr>
                                    </p:animEffect>
                                  </p:childTnLst>
                                </p:cTn>
                              </p:par>
                              <p:par>
                                <p:cTn id="11" presetID="10" presetClass="entr" presetSubtype="0" fill="hold" grpId="0" nodeType="withEffect">
                                  <p:stCondLst>
                                    <p:cond delay="75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250"/>
                                        <p:tgtEl>
                                          <p:spTgt spid="30"/>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2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8" grpId="0" animBg="1"/>
      <p:bldP spid="30" grpId="0" animBg="1"/>
      <p:bldP spid="31"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5029200"/>
            <a:ext cx="9144000" cy="1143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1"/>
            <a:ext cx="9144000" cy="104502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4791289"/>
            <a:ext cx="8833104" cy="23217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4803738"/>
            <a:ext cx="3044952" cy="274320"/>
          </a:xfrm>
          <a:prstGeom prst="rect">
            <a:avLst/>
          </a:prstGeom>
        </p:spPr>
        <p:txBody>
          <a:bodyPr vert="horz"/>
          <a:lstStyle>
            <a:lvl1pPr algn="r" eaLnBrk="1" latinLnBrk="0" hangingPunct="1">
              <a:defRPr kumimoji="0" sz="1400">
                <a:solidFill>
                  <a:srgbClr val="FFFFFF"/>
                </a:solidFill>
              </a:defRPr>
            </a:lvl1pPr>
          </a:lstStyle>
          <a:p>
            <a:fld id="{F575C4BC-15A3-478B-83D8-5069745EB117}" type="datetimeFigureOut">
              <a:rPr lang="en-IN" smtClean="0"/>
              <a:t>21-04-2022</a:t>
            </a:fld>
            <a:endParaRPr lang="en-IN"/>
          </a:p>
        </p:txBody>
      </p:sp>
      <p:sp>
        <p:nvSpPr>
          <p:cNvPr id="3" name="Footer Placeholder 2"/>
          <p:cNvSpPr>
            <a:spLocks noGrp="1"/>
          </p:cNvSpPr>
          <p:nvPr>
            <p:ph type="ftr" sz="quarter" idx="3"/>
          </p:nvPr>
        </p:nvSpPr>
        <p:spPr>
          <a:xfrm>
            <a:off x="304800" y="4808136"/>
            <a:ext cx="3581400" cy="274320"/>
          </a:xfrm>
          <a:prstGeom prst="rect">
            <a:avLst/>
          </a:prstGeom>
        </p:spPr>
        <p:txBody>
          <a:bodyPr vert="horz"/>
          <a:lstStyle>
            <a:lvl1pPr algn="l" eaLnBrk="1" latinLnBrk="0" hangingPunct="1">
              <a:defRPr kumimoji="0" sz="1200">
                <a:solidFill>
                  <a:srgbClr val="FFFFFF"/>
                </a:solidFill>
              </a:defRPr>
            </a:lvl1pPr>
          </a:lstStyle>
          <a:p>
            <a:endParaRPr lang="en-IN"/>
          </a:p>
        </p:txBody>
      </p:sp>
      <p:sp>
        <p:nvSpPr>
          <p:cNvPr id="8" name="Rectangle 7"/>
          <p:cNvSpPr>
            <a:spLocks noChangeArrowheads="1"/>
          </p:cNvSpPr>
          <p:nvPr/>
        </p:nvSpPr>
        <p:spPr bwMode="auto">
          <a:xfrm>
            <a:off x="152400" y="116586"/>
            <a:ext cx="8833104" cy="4910328"/>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957557"/>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717027"/>
            <a:ext cx="609600" cy="4572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787893"/>
            <a:ext cx="420624" cy="31546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780131"/>
            <a:ext cx="457200" cy="330994"/>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D5F2DE86-0D09-4E7C-9A01-C84A0C295E29}" type="slidenum">
              <a:rPr lang="en-IN" smtClean="0"/>
              <a:t>‹#›</a:t>
            </a:fld>
            <a:endParaRPr lang="en-IN"/>
          </a:p>
        </p:txBody>
      </p:sp>
      <p:sp>
        <p:nvSpPr>
          <p:cNvPr id="22" name="Title Placeholder 21"/>
          <p:cNvSpPr>
            <a:spLocks noGrp="1"/>
          </p:cNvSpPr>
          <p:nvPr>
            <p:ph type="title"/>
          </p:nvPr>
        </p:nvSpPr>
        <p:spPr>
          <a:xfrm>
            <a:off x="301752" y="171450"/>
            <a:ext cx="8534400" cy="569214"/>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301752" y="1143000"/>
            <a:ext cx="8534400" cy="3449574"/>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slideLayout" Target="../slideLayouts/slideLayout12.xml"/><Relationship Id="rId1" Type="http://schemas.openxmlformats.org/officeDocument/2006/relationships/tags" Target="../tags/tag2.xml"/><Relationship Id="rId6" Type="http://schemas.openxmlformats.org/officeDocument/2006/relationships/image" Target="../media/image17.PNG"/><Relationship Id="rId5" Type="http://schemas.openxmlformats.org/officeDocument/2006/relationships/image" Target="../media/image14.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6866011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82FDE0E-6210-4014-953E-7E7F2606806F}"/>
              </a:ext>
            </a:extLst>
          </p:cNvPr>
          <p:cNvGraphicFramePr>
            <a:graphicFrameLocks noGrp="1"/>
          </p:cNvGraphicFramePr>
          <p:nvPr>
            <p:extLst>
              <p:ext uri="{D42A27DB-BD31-4B8C-83A1-F6EECF244321}">
                <p14:modId xmlns:p14="http://schemas.microsoft.com/office/powerpoint/2010/main" val="1828955395"/>
              </p:ext>
            </p:extLst>
          </p:nvPr>
        </p:nvGraphicFramePr>
        <p:xfrm>
          <a:off x="2123728" y="1059582"/>
          <a:ext cx="4464496" cy="3659606"/>
        </p:xfrm>
        <a:graphic>
          <a:graphicData uri="http://schemas.openxmlformats.org/drawingml/2006/table">
            <a:tbl>
              <a:tblPr firstRow="1" firstCol="1" bandRow="1">
                <a:tableStyleId>{5C22544A-7EE6-4342-B048-85BDC9FD1C3A}</a:tableStyleId>
              </a:tblPr>
              <a:tblGrid>
                <a:gridCol w="1015010">
                  <a:extLst>
                    <a:ext uri="{9D8B030D-6E8A-4147-A177-3AD203B41FA5}">
                      <a16:colId xmlns:a16="http://schemas.microsoft.com/office/drawing/2014/main" val="2414281215"/>
                    </a:ext>
                  </a:extLst>
                </a:gridCol>
                <a:gridCol w="2196846">
                  <a:extLst>
                    <a:ext uri="{9D8B030D-6E8A-4147-A177-3AD203B41FA5}">
                      <a16:colId xmlns:a16="http://schemas.microsoft.com/office/drawing/2014/main" val="3756744663"/>
                    </a:ext>
                  </a:extLst>
                </a:gridCol>
                <a:gridCol w="1252640">
                  <a:extLst>
                    <a:ext uri="{9D8B030D-6E8A-4147-A177-3AD203B41FA5}">
                      <a16:colId xmlns:a16="http://schemas.microsoft.com/office/drawing/2014/main" val="3693745573"/>
                    </a:ext>
                  </a:extLst>
                </a:gridCol>
              </a:tblGrid>
              <a:tr h="372550">
                <a:tc>
                  <a:txBody>
                    <a:bodyPr/>
                    <a:lstStyle/>
                    <a:p>
                      <a:pPr algn="ctr">
                        <a:lnSpc>
                          <a:spcPct val="115000"/>
                        </a:lnSpc>
                        <a:spcAft>
                          <a:spcPts val="1000"/>
                        </a:spcAft>
                      </a:pPr>
                      <a:r>
                        <a:rPr lang="en-GB" sz="1050" cap="all" dirty="0">
                          <a:effectLst/>
                        </a:rPr>
                        <a:t>Time</a:t>
                      </a:r>
                      <a:endParaRPr lang="en-IN"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tc>
                  <a:txBody>
                    <a:bodyPr/>
                    <a:lstStyle/>
                    <a:p>
                      <a:pPr algn="ctr">
                        <a:lnSpc>
                          <a:spcPct val="115000"/>
                        </a:lnSpc>
                        <a:spcAft>
                          <a:spcPts val="1000"/>
                        </a:spcAft>
                      </a:pPr>
                      <a:r>
                        <a:rPr lang="en-IN" sz="1050" cap="all" dirty="0">
                          <a:effectLst/>
                        </a:rPr>
                        <a:t>Session</a:t>
                      </a:r>
                      <a:endParaRPr lang="en-IN"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tc>
                  <a:txBody>
                    <a:bodyPr/>
                    <a:lstStyle/>
                    <a:p>
                      <a:pPr algn="ctr">
                        <a:lnSpc>
                          <a:spcPct val="115000"/>
                        </a:lnSpc>
                        <a:spcAft>
                          <a:spcPts val="1000"/>
                        </a:spcAft>
                      </a:pPr>
                      <a:r>
                        <a:rPr lang="en-IN" sz="1050" cap="all" dirty="0">
                          <a:effectLst/>
                        </a:rPr>
                        <a:t>Facilitator</a:t>
                      </a:r>
                      <a:endParaRPr lang="en-IN"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extLst>
                  <a:ext uri="{0D108BD9-81ED-4DB2-BD59-A6C34878D82A}">
                    <a16:rowId xmlns:a16="http://schemas.microsoft.com/office/drawing/2014/main" val="1633398905"/>
                  </a:ext>
                </a:extLst>
              </a:tr>
              <a:tr h="372550">
                <a:tc>
                  <a:txBody>
                    <a:bodyPr/>
                    <a:lstStyle/>
                    <a:p>
                      <a:pPr algn="l">
                        <a:lnSpc>
                          <a:spcPct val="115000"/>
                        </a:lnSpc>
                        <a:spcAft>
                          <a:spcPts val="1000"/>
                        </a:spcAft>
                      </a:pPr>
                      <a:r>
                        <a:rPr lang="en-IN" sz="700" cap="all">
                          <a:effectLst/>
                        </a:rPr>
                        <a:t>11.00 – 11. 10 am</a:t>
                      </a:r>
                      <a:endParaRPr lang="en-IN" sz="70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tc>
                  <a:txBody>
                    <a:bodyPr/>
                    <a:lstStyle/>
                    <a:p>
                      <a:pPr algn="l">
                        <a:lnSpc>
                          <a:spcPct val="115000"/>
                        </a:lnSpc>
                        <a:spcAft>
                          <a:spcPts val="1000"/>
                        </a:spcAft>
                      </a:pPr>
                      <a:r>
                        <a:rPr lang="en-IN" sz="700">
                          <a:effectLst/>
                        </a:rPr>
                        <a:t>Welcome address </a:t>
                      </a:r>
                      <a:endParaRPr lang="en-IN" sz="70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tc>
                  <a:txBody>
                    <a:bodyPr/>
                    <a:lstStyle/>
                    <a:p>
                      <a:pPr algn="l">
                        <a:lnSpc>
                          <a:spcPct val="115000"/>
                        </a:lnSpc>
                        <a:spcAft>
                          <a:spcPts val="1000"/>
                        </a:spcAft>
                      </a:pPr>
                      <a:r>
                        <a:rPr lang="en-IN" sz="700">
                          <a:effectLst/>
                        </a:rPr>
                        <a:t>Dr. Sonu Goel</a:t>
                      </a:r>
                      <a:endParaRPr lang="en-IN" sz="70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extLst>
                  <a:ext uri="{0D108BD9-81ED-4DB2-BD59-A6C34878D82A}">
                    <a16:rowId xmlns:a16="http://schemas.microsoft.com/office/drawing/2014/main" val="1030086721"/>
                  </a:ext>
                </a:extLst>
              </a:tr>
              <a:tr h="490505">
                <a:tc>
                  <a:txBody>
                    <a:bodyPr/>
                    <a:lstStyle/>
                    <a:p>
                      <a:pPr algn="l">
                        <a:lnSpc>
                          <a:spcPct val="115000"/>
                        </a:lnSpc>
                        <a:spcAft>
                          <a:spcPts val="1000"/>
                        </a:spcAft>
                      </a:pPr>
                      <a:r>
                        <a:rPr lang="en-IN" sz="700" cap="all">
                          <a:effectLst/>
                        </a:rPr>
                        <a:t>11.10 – 11.20 am </a:t>
                      </a:r>
                      <a:endParaRPr lang="en-IN" sz="70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tc>
                  <a:txBody>
                    <a:bodyPr/>
                    <a:lstStyle/>
                    <a:p>
                      <a:pPr algn="l">
                        <a:lnSpc>
                          <a:spcPct val="115000"/>
                        </a:lnSpc>
                        <a:spcAft>
                          <a:spcPts val="1000"/>
                        </a:spcAft>
                      </a:pPr>
                      <a:r>
                        <a:rPr lang="en-IN" sz="700" dirty="0">
                          <a:effectLst/>
                        </a:rPr>
                        <a:t>Address by Guest of Honours </a:t>
                      </a:r>
                    </a:p>
                    <a:p>
                      <a:pPr algn="l">
                        <a:lnSpc>
                          <a:spcPct val="115000"/>
                        </a:lnSpc>
                        <a:spcAft>
                          <a:spcPts val="1000"/>
                        </a:spcAft>
                      </a:pPr>
                      <a:r>
                        <a:rPr lang="en-IN" sz="700" dirty="0">
                          <a:effectLst/>
                        </a:rPr>
                        <a:t> </a:t>
                      </a:r>
                      <a:endParaRPr lang="en-IN"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tc>
                  <a:txBody>
                    <a:bodyPr/>
                    <a:lstStyle/>
                    <a:p>
                      <a:pPr algn="l">
                        <a:lnSpc>
                          <a:spcPct val="115000"/>
                        </a:lnSpc>
                        <a:spcAft>
                          <a:spcPts val="1000"/>
                        </a:spcAft>
                      </a:pPr>
                      <a:r>
                        <a:rPr lang="en-IN" sz="700" dirty="0" err="1">
                          <a:effectLst/>
                        </a:rPr>
                        <a:t>Dr.</a:t>
                      </a:r>
                      <a:r>
                        <a:rPr lang="en-IN" sz="700" dirty="0">
                          <a:effectLst/>
                        </a:rPr>
                        <a:t> Rana J Singh</a:t>
                      </a:r>
                    </a:p>
                    <a:p>
                      <a:pPr algn="l">
                        <a:lnSpc>
                          <a:spcPct val="115000"/>
                        </a:lnSpc>
                        <a:spcAft>
                          <a:spcPts val="1000"/>
                        </a:spcAft>
                      </a:pPr>
                      <a:r>
                        <a:rPr lang="en-IN" sz="700" dirty="0" err="1">
                          <a:effectLst/>
                        </a:rPr>
                        <a:t>Dr.</a:t>
                      </a:r>
                      <a:r>
                        <a:rPr lang="en-IN" sz="700" dirty="0">
                          <a:effectLst/>
                        </a:rPr>
                        <a:t> L </a:t>
                      </a:r>
                      <a:r>
                        <a:rPr lang="en-IN" sz="700" dirty="0" err="1">
                          <a:effectLst/>
                        </a:rPr>
                        <a:t>Swasticharan</a:t>
                      </a:r>
                      <a:endParaRPr lang="en-IN"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extLst>
                  <a:ext uri="{0D108BD9-81ED-4DB2-BD59-A6C34878D82A}">
                    <a16:rowId xmlns:a16="http://schemas.microsoft.com/office/drawing/2014/main" val="3276293037"/>
                  </a:ext>
                </a:extLst>
              </a:tr>
              <a:tr h="313686">
                <a:tc>
                  <a:txBody>
                    <a:bodyPr/>
                    <a:lstStyle/>
                    <a:p>
                      <a:pPr algn="l">
                        <a:lnSpc>
                          <a:spcPct val="115000"/>
                        </a:lnSpc>
                        <a:spcAft>
                          <a:spcPts val="1000"/>
                        </a:spcAft>
                      </a:pPr>
                      <a:r>
                        <a:rPr lang="en-IN" sz="700" cap="all">
                          <a:effectLst/>
                        </a:rPr>
                        <a:t>11.20 – 11.35am </a:t>
                      </a:r>
                      <a:endParaRPr lang="en-IN" sz="70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tc>
                  <a:txBody>
                    <a:bodyPr/>
                    <a:lstStyle/>
                    <a:p>
                      <a:pPr algn="l">
                        <a:lnSpc>
                          <a:spcPct val="115000"/>
                        </a:lnSpc>
                        <a:spcAft>
                          <a:spcPts val="1000"/>
                        </a:spcAft>
                      </a:pPr>
                      <a:r>
                        <a:rPr lang="en-IN" sz="700">
                          <a:effectLst/>
                        </a:rPr>
                        <a:t>Introduction to Indigenous Tobacco Products and its Distribution in India  </a:t>
                      </a:r>
                      <a:endParaRPr lang="en-IN" sz="70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tc>
                  <a:txBody>
                    <a:bodyPr/>
                    <a:lstStyle/>
                    <a:p>
                      <a:pPr algn="l">
                        <a:lnSpc>
                          <a:spcPct val="115000"/>
                        </a:lnSpc>
                        <a:spcAft>
                          <a:spcPts val="1000"/>
                        </a:spcAft>
                      </a:pPr>
                      <a:r>
                        <a:rPr lang="en-IN" sz="700">
                          <a:effectLst/>
                        </a:rPr>
                        <a:t>Dr. Nirmalaya Mukherjee</a:t>
                      </a:r>
                      <a:endParaRPr lang="en-IN" sz="70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extLst>
                  <a:ext uri="{0D108BD9-81ED-4DB2-BD59-A6C34878D82A}">
                    <a16:rowId xmlns:a16="http://schemas.microsoft.com/office/drawing/2014/main" val="282534981"/>
                  </a:ext>
                </a:extLst>
              </a:tr>
              <a:tr h="313686">
                <a:tc>
                  <a:txBody>
                    <a:bodyPr/>
                    <a:lstStyle/>
                    <a:p>
                      <a:pPr algn="l">
                        <a:lnSpc>
                          <a:spcPct val="115000"/>
                        </a:lnSpc>
                        <a:spcAft>
                          <a:spcPts val="1000"/>
                        </a:spcAft>
                      </a:pPr>
                      <a:r>
                        <a:rPr lang="en-IN" sz="700" cap="all">
                          <a:effectLst/>
                        </a:rPr>
                        <a:t>11.35 – 11:50 AM</a:t>
                      </a:r>
                      <a:endParaRPr lang="en-IN" sz="70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tc>
                  <a:txBody>
                    <a:bodyPr/>
                    <a:lstStyle/>
                    <a:p>
                      <a:pPr algn="l">
                        <a:lnSpc>
                          <a:spcPct val="115000"/>
                        </a:lnSpc>
                        <a:spcAft>
                          <a:spcPts val="1000"/>
                        </a:spcAft>
                      </a:pPr>
                      <a:r>
                        <a:rPr lang="en-GB" sz="700">
                          <a:effectLst/>
                        </a:rPr>
                        <a:t>Pattern of Usage of Indigenous Tobacco Products</a:t>
                      </a:r>
                      <a:endParaRPr lang="en-IN" sz="70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tc>
                  <a:txBody>
                    <a:bodyPr/>
                    <a:lstStyle/>
                    <a:p>
                      <a:pPr algn="l">
                        <a:lnSpc>
                          <a:spcPct val="115000"/>
                        </a:lnSpc>
                        <a:spcAft>
                          <a:spcPts val="1000"/>
                        </a:spcAft>
                      </a:pPr>
                      <a:r>
                        <a:rPr lang="en-GB" sz="700">
                          <a:effectLst/>
                        </a:rPr>
                        <a:t>Dr. Ravi Kaushik</a:t>
                      </a:r>
                      <a:endParaRPr lang="en-IN" sz="70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extLst>
                  <a:ext uri="{0D108BD9-81ED-4DB2-BD59-A6C34878D82A}">
                    <a16:rowId xmlns:a16="http://schemas.microsoft.com/office/drawing/2014/main" val="348472672"/>
                  </a:ext>
                </a:extLst>
              </a:tr>
              <a:tr h="313686">
                <a:tc>
                  <a:txBody>
                    <a:bodyPr/>
                    <a:lstStyle/>
                    <a:p>
                      <a:pPr algn="l">
                        <a:lnSpc>
                          <a:spcPct val="115000"/>
                        </a:lnSpc>
                        <a:spcAft>
                          <a:spcPts val="1000"/>
                        </a:spcAft>
                      </a:pPr>
                      <a:r>
                        <a:rPr lang="en-IN" sz="700" cap="all">
                          <a:effectLst/>
                        </a:rPr>
                        <a:t>11:50 – 12.05 pm</a:t>
                      </a:r>
                      <a:endParaRPr lang="en-IN" sz="70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tc>
                  <a:txBody>
                    <a:bodyPr/>
                    <a:lstStyle/>
                    <a:p>
                      <a:pPr algn="l">
                        <a:lnSpc>
                          <a:spcPct val="115000"/>
                        </a:lnSpc>
                        <a:spcAft>
                          <a:spcPts val="1000"/>
                        </a:spcAft>
                      </a:pPr>
                      <a:r>
                        <a:rPr lang="en-IN" sz="700">
                          <a:effectLst/>
                        </a:rPr>
                        <a:t>Do indigenous tobacco products causes additional harms? </a:t>
                      </a:r>
                      <a:endParaRPr lang="en-IN" sz="70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tc>
                  <a:txBody>
                    <a:bodyPr/>
                    <a:lstStyle/>
                    <a:p>
                      <a:pPr algn="l">
                        <a:lnSpc>
                          <a:spcPct val="115000"/>
                        </a:lnSpc>
                        <a:spcAft>
                          <a:spcPts val="1000"/>
                        </a:spcAft>
                      </a:pPr>
                      <a:r>
                        <a:rPr lang="en-IN" sz="700">
                          <a:effectLst/>
                        </a:rPr>
                        <a:t>Dr Arpit Gupta </a:t>
                      </a:r>
                    </a:p>
                    <a:p>
                      <a:pPr algn="l">
                        <a:lnSpc>
                          <a:spcPct val="115000"/>
                        </a:lnSpc>
                        <a:spcAft>
                          <a:spcPts val="1000"/>
                        </a:spcAft>
                      </a:pPr>
                      <a:r>
                        <a:rPr lang="en-IN" sz="700">
                          <a:effectLst/>
                        </a:rPr>
                        <a:t> </a:t>
                      </a:r>
                      <a:endParaRPr lang="en-IN" sz="70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extLst>
                  <a:ext uri="{0D108BD9-81ED-4DB2-BD59-A6C34878D82A}">
                    <a16:rowId xmlns:a16="http://schemas.microsoft.com/office/drawing/2014/main" val="2439563487"/>
                  </a:ext>
                </a:extLst>
              </a:tr>
              <a:tr h="414552">
                <a:tc>
                  <a:txBody>
                    <a:bodyPr/>
                    <a:lstStyle/>
                    <a:p>
                      <a:pPr algn="l">
                        <a:lnSpc>
                          <a:spcPct val="115000"/>
                        </a:lnSpc>
                        <a:spcAft>
                          <a:spcPts val="1000"/>
                        </a:spcAft>
                      </a:pPr>
                      <a:r>
                        <a:rPr lang="en-IN" sz="700" cap="all">
                          <a:effectLst/>
                        </a:rPr>
                        <a:t>12.05 – 12.20 pm</a:t>
                      </a:r>
                      <a:endParaRPr lang="en-IN" sz="70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tc>
                  <a:txBody>
                    <a:bodyPr/>
                    <a:lstStyle/>
                    <a:p>
                      <a:pPr algn="l">
                        <a:lnSpc>
                          <a:spcPct val="115000"/>
                        </a:lnSpc>
                        <a:spcAft>
                          <a:spcPts val="1000"/>
                        </a:spcAft>
                      </a:pPr>
                      <a:r>
                        <a:rPr lang="en-GB" sz="700">
                          <a:effectLst/>
                        </a:rPr>
                        <a:t>Challenges and recommendations to address indigenous tobacco products in India</a:t>
                      </a:r>
                      <a:endParaRPr lang="en-IN" sz="700">
                        <a:effectLst/>
                      </a:endParaRPr>
                    </a:p>
                    <a:p>
                      <a:pPr algn="l">
                        <a:lnSpc>
                          <a:spcPct val="115000"/>
                        </a:lnSpc>
                        <a:spcAft>
                          <a:spcPts val="1000"/>
                        </a:spcAft>
                      </a:pPr>
                      <a:r>
                        <a:rPr lang="en-GB" sz="700">
                          <a:effectLst/>
                        </a:rPr>
                        <a:t> </a:t>
                      </a:r>
                      <a:endParaRPr lang="en-IN" sz="70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tc>
                  <a:txBody>
                    <a:bodyPr/>
                    <a:lstStyle/>
                    <a:p>
                      <a:pPr algn="l">
                        <a:lnSpc>
                          <a:spcPct val="115000"/>
                        </a:lnSpc>
                        <a:spcAft>
                          <a:spcPts val="1000"/>
                        </a:spcAft>
                      </a:pPr>
                      <a:r>
                        <a:rPr lang="en-GB" sz="700">
                          <a:effectLst/>
                        </a:rPr>
                        <a:t>Dr. Gopal Chauhan</a:t>
                      </a:r>
                      <a:endParaRPr lang="en-IN" sz="70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extLst>
                  <a:ext uri="{0D108BD9-81ED-4DB2-BD59-A6C34878D82A}">
                    <a16:rowId xmlns:a16="http://schemas.microsoft.com/office/drawing/2014/main" val="2265027289"/>
                  </a:ext>
                </a:extLst>
              </a:tr>
              <a:tr h="223302">
                <a:tc>
                  <a:txBody>
                    <a:bodyPr/>
                    <a:lstStyle/>
                    <a:p>
                      <a:pPr algn="l">
                        <a:lnSpc>
                          <a:spcPct val="115000"/>
                        </a:lnSpc>
                        <a:spcAft>
                          <a:spcPts val="1000"/>
                        </a:spcAft>
                      </a:pPr>
                      <a:r>
                        <a:rPr lang="en-IN" sz="700" cap="all">
                          <a:effectLst/>
                        </a:rPr>
                        <a:t>12:20-12:35 PM</a:t>
                      </a:r>
                      <a:endParaRPr lang="en-IN" sz="70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tc>
                  <a:txBody>
                    <a:bodyPr/>
                    <a:lstStyle/>
                    <a:p>
                      <a:pPr algn="l">
                        <a:lnSpc>
                          <a:spcPct val="115000"/>
                        </a:lnSpc>
                        <a:spcAft>
                          <a:spcPts val="1000"/>
                        </a:spcAft>
                      </a:pPr>
                      <a:r>
                        <a:rPr lang="en-GB" sz="700">
                          <a:effectLst/>
                        </a:rPr>
                        <a:t>Various government initiatives for regulation or elimination of indigenous tobacco products</a:t>
                      </a:r>
                      <a:endParaRPr lang="en-IN" sz="70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tc>
                  <a:txBody>
                    <a:bodyPr/>
                    <a:lstStyle/>
                    <a:p>
                      <a:pPr algn="l">
                        <a:lnSpc>
                          <a:spcPct val="115000"/>
                        </a:lnSpc>
                        <a:spcAft>
                          <a:spcPts val="1000"/>
                        </a:spcAft>
                      </a:pPr>
                      <a:r>
                        <a:rPr lang="en-GB" sz="700">
                          <a:effectLst/>
                        </a:rPr>
                        <a:t>Dr. L Swasticharan</a:t>
                      </a:r>
                      <a:endParaRPr lang="en-IN" sz="70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extLst>
                  <a:ext uri="{0D108BD9-81ED-4DB2-BD59-A6C34878D82A}">
                    <a16:rowId xmlns:a16="http://schemas.microsoft.com/office/drawing/2014/main" val="3592642280"/>
                  </a:ext>
                </a:extLst>
              </a:tr>
              <a:tr h="108005">
                <a:tc>
                  <a:txBody>
                    <a:bodyPr/>
                    <a:lstStyle/>
                    <a:p>
                      <a:pPr algn="l">
                        <a:lnSpc>
                          <a:spcPct val="115000"/>
                        </a:lnSpc>
                        <a:spcAft>
                          <a:spcPts val="1000"/>
                        </a:spcAft>
                      </a:pPr>
                      <a:r>
                        <a:rPr lang="en-IN" sz="700" cap="all">
                          <a:effectLst/>
                        </a:rPr>
                        <a:t> </a:t>
                      </a:r>
                      <a:endParaRPr lang="en-IN" sz="70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tc>
                  <a:txBody>
                    <a:bodyPr/>
                    <a:lstStyle/>
                    <a:p>
                      <a:pPr algn="l">
                        <a:lnSpc>
                          <a:spcPct val="115000"/>
                        </a:lnSpc>
                        <a:spcAft>
                          <a:spcPts val="1000"/>
                        </a:spcAft>
                      </a:pPr>
                      <a:r>
                        <a:rPr lang="en-GB" sz="700">
                          <a:effectLst/>
                        </a:rPr>
                        <a:t> </a:t>
                      </a:r>
                      <a:endParaRPr lang="en-IN" sz="70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tc>
                  <a:txBody>
                    <a:bodyPr/>
                    <a:lstStyle/>
                    <a:p>
                      <a:pPr algn="l">
                        <a:lnSpc>
                          <a:spcPct val="115000"/>
                        </a:lnSpc>
                        <a:spcAft>
                          <a:spcPts val="1000"/>
                        </a:spcAft>
                      </a:pPr>
                      <a:r>
                        <a:rPr lang="en-GB" sz="700">
                          <a:effectLst/>
                        </a:rPr>
                        <a:t> </a:t>
                      </a:r>
                      <a:endParaRPr lang="en-IN" sz="70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extLst>
                  <a:ext uri="{0D108BD9-81ED-4DB2-BD59-A6C34878D82A}">
                    <a16:rowId xmlns:a16="http://schemas.microsoft.com/office/drawing/2014/main" val="2951688280"/>
                  </a:ext>
                </a:extLst>
              </a:tr>
              <a:tr h="299255">
                <a:tc>
                  <a:txBody>
                    <a:bodyPr/>
                    <a:lstStyle/>
                    <a:p>
                      <a:pPr algn="l">
                        <a:lnSpc>
                          <a:spcPct val="115000"/>
                        </a:lnSpc>
                        <a:spcAft>
                          <a:spcPts val="1000"/>
                        </a:spcAft>
                      </a:pPr>
                      <a:r>
                        <a:rPr lang="en-IN" sz="700" cap="all">
                          <a:effectLst/>
                        </a:rPr>
                        <a:t>12.35 - 1.00 pm</a:t>
                      </a:r>
                      <a:endParaRPr lang="en-IN" sz="70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tc>
                  <a:txBody>
                    <a:bodyPr/>
                    <a:lstStyle/>
                    <a:p>
                      <a:pPr algn="l">
                        <a:lnSpc>
                          <a:spcPct val="115000"/>
                        </a:lnSpc>
                        <a:spcAft>
                          <a:spcPts val="1000"/>
                        </a:spcAft>
                      </a:pPr>
                      <a:r>
                        <a:rPr lang="en-IN" sz="700">
                          <a:effectLst/>
                        </a:rPr>
                        <a:t>Finalization of Recommendations</a:t>
                      </a:r>
                    </a:p>
                    <a:p>
                      <a:pPr algn="l">
                        <a:lnSpc>
                          <a:spcPct val="115000"/>
                        </a:lnSpc>
                        <a:spcAft>
                          <a:spcPts val="1000"/>
                        </a:spcAft>
                      </a:pPr>
                      <a:r>
                        <a:rPr lang="en-IN" sz="700">
                          <a:effectLst/>
                        </a:rPr>
                        <a:t> </a:t>
                      </a:r>
                      <a:endParaRPr lang="en-IN" sz="70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tc>
                  <a:txBody>
                    <a:bodyPr/>
                    <a:lstStyle/>
                    <a:p>
                      <a:pPr algn="l">
                        <a:lnSpc>
                          <a:spcPct val="115000"/>
                        </a:lnSpc>
                        <a:spcAft>
                          <a:spcPts val="1000"/>
                        </a:spcAft>
                      </a:pPr>
                      <a:r>
                        <a:rPr lang="en-IN" sz="700">
                          <a:effectLst/>
                        </a:rPr>
                        <a:t>All Experts</a:t>
                      </a:r>
                      <a:endParaRPr lang="en-IN" sz="70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extLst>
                  <a:ext uri="{0D108BD9-81ED-4DB2-BD59-A6C34878D82A}">
                    <a16:rowId xmlns:a16="http://schemas.microsoft.com/office/drawing/2014/main" val="159599403"/>
                  </a:ext>
                </a:extLst>
              </a:tr>
              <a:tr h="227859">
                <a:tc>
                  <a:txBody>
                    <a:bodyPr/>
                    <a:lstStyle/>
                    <a:p>
                      <a:pPr algn="l">
                        <a:lnSpc>
                          <a:spcPct val="115000"/>
                        </a:lnSpc>
                        <a:spcAft>
                          <a:spcPts val="1000"/>
                        </a:spcAft>
                      </a:pPr>
                      <a:r>
                        <a:rPr lang="en-IN" sz="700" cap="all">
                          <a:effectLst/>
                        </a:rPr>
                        <a:t>1:00 pm</a:t>
                      </a:r>
                      <a:endParaRPr lang="en-IN" sz="70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tc>
                  <a:txBody>
                    <a:bodyPr/>
                    <a:lstStyle/>
                    <a:p>
                      <a:pPr algn="l">
                        <a:lnSpc>
                          <a:spcPct val="115000"/>
                        </a:lnSpc>
                        <a:spcAft>
                          <a:spcPts val="1000"/>
                        </a:spcAft>
                      </a:pPr>
                      <a:r>
                        <a:rPr lang="en-IN" sz="700">
                          <a:effectLst/>
                        </a:rPr>
                        <a:t>Vote of Thanks</a:t>
                      </a:r>
                      <a:endParaRPr lang="en-IN" sz="70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tc>
                  <a:txBody>
                    <a:bodyPr/>
                    <a:lstStyle/>
                    <a:p>
                      <a:pPr algn="l">
                        <a:lnSpc>
                          <a:spcPct val="115000"/>
                        </a:lnSpc>
                        <a:spcAft>
                          <a:spcPts val="1000"/>
                        </a:spcAft>
                      </a:pPr>
                      <a:r>
                        <a:rPr lang="en-IN" sz="700" dirty="0">
                          <a:effectLst/>
                        </a:rPr>
                        <a:t>Mr. Rajeev Kumar </a:t>
                      </a:r>
                      <a:endParaRPr lang="en-IN"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1015" marR="41015" marT="0" marB="0"/>
                </a:tc>
                <a:extLst>
                  <a:ext uri="{0D108BD9-81ED-4DB2-BD59-A6C34878D82A}">
                    <a16:rowId xmlns:a16="http://schemas.microsoft.com/office/drawing/2014/main" val="1865263283"/>
                  </a:ext>
                </a:extLst>
              </a:tr>
            </a:tbl>
          </a:graphicData>
        </a:graphic>
      </p:graphicFrame>
      <p:sp>
        <p:nvSpPr>
          <p:cNvPr id="3" name="TextBox 2">
            <a:extLst>
              <a:ext uri="{FF2B5EF4-FFF2-40B4-BE49-F238E27FC236}">
                <a16:creationId xmlns:a16="http://schemas.microsoft.com/office/drawing/2014/main" id="{0D237485-85B2-4460-9363-C106DDAFBF8D}"/>
              </a:ext>
            </a:extLst>
          </p:cNvPr>
          <p:cNvSpPr txBox="1"/>
          <p:nvPr/>
        </p:nvSpPr>
        <p:spPr>
          <a:xfrm>
            <a:off x="2267744" y="411510"/>
            <a:ext cx="4464496" cy="461665"/>
          </a:xfrm>
          <a:prstGeom prst="rect">
            <a:avLst/>
          </a:prstGeom>
          <a:noFill/>
        </p:spPr>
        <p:txBody>
          <a:bodyPr wrap="square" rtlCol="0">
            <a:spAutoFit/>
          </a:bodyPr>
          <a:lstStyle/>
          <a:p>
            <a:pPr algn="ctr"/>
            <a:r>
              <a:rPr lang="en-IN" sz="2400" dirty="0"/>
              <a:t>AGENDA OF THE WEBINAR</a:t>
            </a:r>
          </a:p>
        </p:txBody>
      </p:sp>
    </p:spTree>
    <p:extLst>
      <p:ext uri="{BB962C8B-B14F-4D97-AF65-F5344CB8AC3E}">
        <p14:creationId xmlns:p14="http://schemas.microsoft.com/office/powerpoint/2010/main" val="2346984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365864"/>
            <a:ext cx="6768752" cy="461665"/>
          </a:xfrm>
          <a:prstGeom prst="rect">
            <a:avLst/>
          </a:prstGeom>
          <a:noFill/>
        </p:spPr>
        <p:txBody>
          <a:bodyPr wrap="square" rtlCol="0">
            <a:spAutoFit/>
          </a:bodyPr>
          <a:lstStyle/>
          <a:p>
            <a:pPr algn="ctr"/>
            <a:r>
              <a:rPr lang="en-IN" sz="2400" b="1" dirty="0">
                <a:latin typeface="Calibri" panose="020F0502020204030204" pitchFamily="34" charset="0"/>
                <a:cs typeface="Calibri" panose="020F0502020204030204" pitchFamily="34" charset="0"/>
              </a:rPr>
              <a:t>HOST OF THE WEBINAR</a:t>
            </a:r>
          </a:p>
        </p:txBody>
      </p:sp>
      <p:sp>
        <p:nvSpPr>
          <p:cNvPr id="3" name="TextBox 2"/>
          <p:cNvSpPr txBox="1"/>
          <p:nvPr/>
        </p:nvSpPr>
        <p:spPr>
          <a:xfrm>
            <a:off x="546398" y="2133555"/>
            <a:ext cx="8414351" cy="2585323"/>
          </a:xfrm>
          <a:prstGeom prst="rect">
            <a:avLst/>
          </a:prstGeom>
          <a:noFill/>
        </p:spPr>
        <p:txBody>
          <a:bodyPr wrap="square" rtlCol="0">
            <a:spAutoFit/>
          </a:bodyPr>
          <a:lstStyle/>
          <a:p>
            <a:pPr marL="285750" indent="-285750" algn="just">
              <a:spcBef>
                <a:spcPts val="600"/>
              </a:spcBef>
              <a:spcAft>
                <a:spcPts val="600"/>
              </a:spcAft>
              <a:buClr>
                <a:schemeClr val="tx1"/>
              </a:buClr>
              <a:buFont typeface="Arial" pitchFamily="34" charset="0"/>
              <a:buChar char="•"/>
            </a:pPr>
            <a:r>
              <a:rPr lang="en-IN" sz="1400" dirty="0">
                <a:latin typeface="Calibri" panose="020F0502020204030204" pitchFamily="34" charset="0"/>
                <a:cs typeface="Calibri" panose="020F0502020204030204" pitchFamily="34" charset="0"/>
              </a:rPr>
              <a:t>Doctorate in Psychology with specialization in Geriatric Health-2013</a:t>
            </a:r>
          </a:p>
          <a:p>
            <a:pPr marL="285750" indent="-285750" algn="just">
              <a:spcBef>
                <a:spcPts val="600"/>
              </a:spcBef>
              <a:spcAft>
                <a:spcPts val="600"/>
              </a:spcAft>
              <a:buClr>
                <a:schemeClr val="tx1"/>
              </a:buClr>
              <a:buFont typeface="Arial" pitchFamily="34" charset="0"/>
              <a:buChar char="•"/>
            </a:pPr>
            <a:r>
              <a:rPr lang="en-IN" sz="1400" dirty="0">
                <a:latin typeface="Calibri" panose="020F0502020204030204" pitchFamily="34" charset="0"/>
                <a:cs typeface="Calibri" panose="020F0502020204030204" pitchFamily="34" charset="0"/>
              </a:rPr>
              <a:t>Over 15 years of experience of working in the field of Health Promotion and Disease Prevention in PGIMER, Chandigarh.</a:t>
            </a:r>
          </a:p>
          <a:p>
            <a:pPr marL="285750" indent="-285750" algn="just" fontAlgn="base">
              <a:spcBef>
                <a:spcPts val="600"/>
              </a:spcBef>
              <a:spcAft>
                <a:spcPts val="600"/>
              </a:spcAft>
              <a:buClr>
                <a:schemeClr val="tx1"/>
              </a:buClr>
              <a:buFont typeface="Arial" pitchFamily="34" charset="0"/>
              <a:buChar char="•"/>
            </a:pPr>
            <a:r>
              <a:rPr lang="en-US" sz="1400" dirty="0">
                <a:latin typeface="Calibri" panose="020F0502020204030204" pitchFamily="34" charset="0"/>
                <a:ea typeface="Cambria" pitchFamily="18" charset="0"/>
                <a:cs typeface="Calibri" panose="020F0502020204030204" pitchFamily="34" charset="0"/>
              </a:rPr>
              <a:t>Published over 40 peer reviewed papers, book chapters, and reports.</a:t>
            </a:r>
          </a:p>
          <a:p>
            <a:pPr marL="285750" indent="-285750" algn="just" fontAlgn="base">
              <a:spcBef>
                <a:spcPts val="600"/>
              </a:spcBef>
              <a:spcAft>
                <a:spcPts val="600"/>
              </a:spcAft>
              <a:buClr>
                <a:schemeClr val="tx1"/>
              </a:buClr>
              <a:buFont typeface="Arial" pitchFamily="34" charset="0"/>
              <a:buChar char="•"/>
            </a:pPr>
            <a:r>
              <a:rPr lang="en-US" sz="1400" dirty="0">
                <a:latin typeface="Calibri" panose="020F0502020204030204" pitchFamily="34" charset="0"/>
                <a:ea typeface="Cambria" pitchFamily="18" charset="0"/>
                <a:cs typeface="Calibri" panose="020F0502020204030204" pitchFamily="34" charset="0"/>
              </a:rPr>
              <a:t>She has also authored a book on ‘</a:t>
            </a:r>
            <a:r>
              <a:rPr lang="en-US" sz="1400" dirty="0">
                <a:effectLst/>
                <a:latin typeface="Calibri" panose="020F0502020204030204" pitchFamily="34" charset="0"/>
                <a:ea typeface="Times New Roman" panose="02020603050405020304" pitchFamily="18" charset="0"/>
                <a:cs typeface="Calibri" panose="020F0502020204030204" pitchFamily="34" charset="0"/>
              </a:rPr>
              <a:t>Psycho-social dimensions of ageing  in India’</a:t>
            </a:r>
            <a:r>
              <a:rPr lang="en-US" sz="1400" dirty="0">
                <a:latin typeface="Calibri" panose="020F0502020204030204" pitchFamily="34" charset="0"/>
                <a:ea typeface="Cambria" pitchFamily="18" charset="0"/>
                <a:cs typeface="Calibri" panose="020F0502020204030204" pitchFamily="34" charset="0"/>
              </a:rPr>
              <a:t>.</a:t>
            </a:r>
            <a:endParaRPr lang="en-IN" sz="1400" dirty="0">
              <a:latin typeface="Calibri" panose="020F0502020204030204" pitchFamily="34" charset="0"/>
              <a:cs typeface="Calibri" panose="020F0502020204030204" pitchFamily="34" charset="0"/>
            </a:endParaRPr>
          </a:p>
          <a:p>
            <a:pPr marL="285750" indent="-285750" algn="just">
              <a:spcBef>
                <a:spcPts val="600"/>
              </a:spcBef>
              <a:spcAft>
                <a:spcPts val="600"/>
              </a:spcAft>
              <a:buClr>
                <a:schemeClr val="tx1"/>
              </a:buClr>
              <a:buFont typeface="Arial" pitchFamily="34" charset="0"/>
              <a:buChar char="•"/>
            </a:pPr>
            <a:r>
              <a:rPr lang="en-IN" sz="1400" dirty="0">
                <a:latin typeface="Calibri" panose="020F0502020204030204" pitchFamily="34" charset="0"/>
                <a:cs typeface="Calibri" panose="020F0502020204030204" pitchFamily="34" charset="0"/>
              </a:rPr>
              <a:t>Certified Master Trainer for Adolescent Health by Ministry of Health and Family Welfare, New Delhi and certified qualitative research analyst. </a:t>
            </a:r>
          </a:p>
          <a:p>
            <a:pPr marL="285750" indent="-285750" algn="just">
              <a:spcBef>
                <a:spcPts val="600"/>
              </a:spcBef>
              <a:spcAft>
                <a:spcPts val="600"/>
              </a:spcAft>
              <a:buClr>
                <a:schemeClr val="tx1"/>
              </a:buClr>
              <a:buFont typeface="Arial" pitchFamily="34" charset="0"/>
              <a:buChar char="•"/>
            </a:pPr>
            <a:r>
              <a:rPr lang="en-IN" sz="1400" dirty="0">
                <a:latin typeface="Calibri" panose="020F0502020204030204" pitchFamily="34" charset="0"/>
                <a:cs typeface="Calibri" panose="020F0502020204030204" pitchFamily="34" charset="0"/>
              </a:rPr>
              <a:t>Trained in conducting laughter yoga classes and stress management workshops.</a:t>
            </a:r>
          </a:p>
        </p:txBody>
      </p:sp>
      <p:pic>
        <p:nvPicPr>
          <p:cNvPr id="6" name="Picture 5">
            <a:extLst>
              <a:ext uri="{FF2B5EF4-FFF2-40B4-BE49-F238E27FC236}">
                <a16:creationId xmlns:a16="http://schemas.microsoft.com/office/drawing/2014/main" id="{ECF1A2EF-1B77-4E6F-A5EE-B99FF5B97E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16416" y="192080"/>
            <a:ext cx="647734" cy="673546"/>
          </a:xfrm>
          <a:prstGeom prst="rect">
            <a:avLst/>
          </a:prstGeom>
        </p:spPr>
      </p:pic>
      <p:sp>
        <p:nvSpPr>
          <p:cNvPr id="7" name="TextBox 6">
            <a:extLst>
              <a:ext uri="{FF2B5EF4-FFF2-40B4-BE49-F238E27FC236}">
                <a16:creationId xmlns:a16="http://schemas.microsoft.com/office/drawing/2014/main" id="{A0C816E4-F3E0-42CB-913B-66E12C3A5532}"/>
              </a:ext>
            </a:extLst>
          </p:cNvPr>
          <p:cNvSpPr txBox="1"/>
          <p:nvPr/>
        </p:nvSpPr>
        <p:spPr>
          <a:xfrm>
            <a:off x="2339752" y="1070953"/>
            <a:ext cx="5927492" cy="738664"/>
          </a:xfrm>
          <a:prstGeom prst="rect">
            <a:avLst/>
          </a:prstGeom>
          <a:noFill/>
        </p:spPr>
        <p:txBody>
          <a:bodyPr wrap="square" rtlCol="0">
            <a:spAutoFit/>
          </a:bodyPr>
          <a:lstStyle/>
          <a:p>
            <a:r>
              <a:rPr lang="en-IN" sz="1400" b="1" dirty="0" err="1">
                <a:solidFill>
                  <a:schemeClr val="tx1">
                    <a:lumMod val="75000"/>
                    <a:lumOff val="25000"/>
                  </a:schemeClr>
                </a:solidFill>
                <a:latin typeface="Calibri" panose="020F0502020204030204" pitchFamily="34" charset="0"/>
                <a:cs typeface="Calibri" panose="020F0502020204030204" pitchFamily="34" charset="0"/>
              </a:rPr>
              <a:t>Dr.</a:t>
            </a:r>
            <a:r>
              <a:rPr lang="en-IN" sz="1400" b="1" dirty="0">
                <a:solidFill>
                  <a:schemeClr val="tx1">
                    <a:lumMod val="75000"/>
                    <a:lumOff val="25000"/>
                  </a:schemeClr>
                </a:solidFill>
                <a:latin typeface="Calibri" panose="020F0502020204030204" pitchFamily="34" charset="0"/>
                <a:cs typeface="Calibri" panose="020F0502020204030204" pitchFamily="34" charset="0"/>
              </a:rPr>
              <a:t> </a:t>
            </a:r>
            <a:r>
              <a:rPr lang="en-IN" sz="1400" b="1" dirty="0" err="1">
                <a:solidFill>
                  <a:schemeClr val="tx1">
                    <a:lumMod val="75000"/>
                    <a:lumOff val="25000"/>
                  </a:schemeClr>
                </a:solidFill>
                <a:latin typeface="Calibri" panose="020F0502020204030204" pitchFamily="34" charset="0"/>
                <a:cs typeface="Calibri" panose="020F0502020204030204" pitchFamily="34" charset="0"/>
              </a:rPr>
              <a:t>Nidhi</a:t>
            </a:r>
            <a:r>
              <a:rPr lang="en-IN" sz="1400" b="1" dirty="0">
                <a:solidFill>
                  <a:schemeClr val="tx1">
                    <a:lumMod val="75000"/>
                    <a:lumOff val="25000"/>
                  </a:schemeClr>
                </a:solidFill>
                <a:latin typeface="Calibri" panose="020F0502020204030204" pitchFamily="34" charset="0"/>
                <a:cs typeface="Calibri" panose="020F0502020204030204" pitchFamily="34" charset="0"/>
              </a:rPr>
              <a:t> </a:t>
            </a:r>
            <a:r>
              <a:rPr lang="en-IN" sz="1400" b="1" dirty="0" err="1">
                <a:solidFill>
                  <a:schemeClr val="tx1">
                    <a:lumMod val="75000"/>
                    <a:lumOff val="25000"/>
                  </a:schemeClr>
                </a:solidFill>
                <a:latin typeface="Calibri" panose="020F0502020204030204" pitchFamily="34" charset="0"/>
                <a:cs typeface="Calibri" panose="020F0502020204030204" pitchFamily="34" charset="0"/>
              </a:rPr>
              <a:t>Jaswal</a:t>
            </a:r>
            <a:endParaRPr lang="en-IN" sz="1400" b="1" dirty="0">
              <a:solidFill>
                <a:schemeClr val="tx1">
                  <a:lumMod val="75000"/>
                  <a:lumOff val="25000"/>
                </a:schemeClr>
              </a:solidFill>
              <a:latin typeface="Calibri" panose="020F0502020204030204" pitchFamily="34" charset="0"/>
              <a:cs typeface="Calibri" panose="020F0502020204030204" pitchFamily="34" charset="0"/>
            </a:endParaRPr>
          </a:p>
          <a:p>
            <a:r>
              <a:rPr lang="en-IN" sz="1400" b="1" dirty="0">
                <a:solidFill>
                  <a:schemeClr val="tx1">
                    <a:lumMod val="75000"/>
                    <a:lumOff val="25000"/>
                  </a:schemeClr>
                </a:solidFill>
                <a:latin typeface="Calibri" panose="020F0502020204030204" pitchFamily="34" charset="0"/>
                <a:cs typeface="Calibri" panose="020F0502020204030204" pitchFamily="34" charset="0"/>
              </a:rPr>
              <a:t>Technical Officer (RCTC and Tobacco Endgame Hub),</a:t>
            </a:r>
          </a:p>
          <a:p>
            <a:r>
              <a:rPr lang="en-IN" sz="1400" b="1" dirty="0">
                <a:solidFill>
                  <a:schemeClr val="tx1">
                    <a:lumMod val="75000"/>
                    <a:lumOff val="25000"/>
                  </a:schemeClr>
                </a:solidFill>
                <a:latin typeface="Calibri" panose="020F0502020204030204" pitchFamily="34" charset="0"/>
                <a:cs typeface="Calibri" panose="020F0502020204030204" pitchFamily="34" charset="0"/>
              </a:rPr>
              <a:t> DCM&amp; SPH, PGIMER Chandigarh</a:t>
            </a:r>
          </a:p>
        </p:txBody>
      </p:sp>
      <p:pic>
        <p:nvPicPr>
          <p:cNvPr id="8" name="Picture 2">
            <a:extLst>
              <a:ext uri="{FF2B5EF4-FFF2-40B4-BE49-F238E27FC236}">
                <a16:creationId xmlns:a16="http://schemas.microsoft.com/office/drawing/2014/main" id="{D369257D-7983-4CA8-B2AB-34BB2EE8A2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398" y="774506"/>
            <a:ext cx="2065396" cy="2403307"/>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68091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465516"/>
            <a:ext cx="6768752" cy="400110"/>
          </a:xfrm>
          <a:prstGeom prst="rect">
            <a:avLst/>
          </a:prstGeom>
          <a:noFill/>
        </p:spPr>
        <p:txBody>
          <a:bodyPr wrap="square" rtlCol="0">
            <a:spAutoFit/>
          </a:bodyPr>
          <a:lstStyle/>
          <a:p>
            <a:pPr algn="ctr"/>
            <a:r>
              <a:rPr lang="en-IN" sz="2000" b="1" dirty="0"/>
              <a:t>Welcome Address by </a:t>
            </a:r>
            <a:r>
              <a:rPr lang="en-IN" sz="2000" b="1" dirty="0" err="1"/>
              <a:t>Dr.</a:t>
            </a:r>
            <a:r>
              <a:rPr lang="en-IN" sz="2000" b="1" dirty="0"/>
              <a:t> </a:t>
            </a:r>
            <a:r>
              <a:rPr lang="en-IN" sz="2000" b="1" dirty="0" err="1"/>
              <a:t>Sonu</a:t>
            </a:r>
            <a:r>
              <a:rPr lang="en-IN" sz="2000" b="1" dirty="0"/>
              <a:t> </a:t>
            </a:r>
            <a:r>
              <a:rPr lang="en-IN" sz="2000" b="1" dirty="0" err="1"/>
              <a:t>Goel</a:t>
            </a:r>
            <a:endParaRPr lang="en-IN" sz="2000" b="1" dirty="0"/>
          </a:p>
        </p:txBody>
      </p:sp>
      <p:sp>
        <p:nvSpPr>
          <p:cNvPr id="3" name="TextBox 2"/>
          <p:cNvSpPr txBox="1"/>
          <p:nvPr/>
        </p:nvSpPr>
        <p:spPr>
          <a:xfrm>
            <a:off x="364824" y="1901525"/>
            <a:ext cx="8414351" cy="2907206"/>
          </a:xfrm>
          <a:prstGeom prst="rect">
            <a:avLst/>
          </a:prstGeom>
          <a:noFill/>
        </p:spPr>
        <p:txBody>
          <a:bodyPr wrap="square" rtlCol="0">
            <a:spAutoFit/>
          </a:bodyPr>
          <a:lstStyle/>
          <a:p>
            <a:pPr marL="457200" lvl="0" indent="-311150" algn="just">
              <a:lnSpc>
                <a:spcPct val="115000"/>
              </a:lnSpc>
              <a:buSzPts val="1300"/>
              <a:buFont typeface="Cambria"/>
              <a:buChar char="●"/>
            </a:pPr>
            <a:r>
              <a:rPr lang="en-US" sz="1600" dirty="0">
                <a:latin typeface="Calibri" pitchFamily="34" charset="0"/>
                <a:ea typeface="Cambria"/>
                <a:cs typeface="Calibri" pitchFamily="34" charset="0"/>
                <a:sym typeface="Cambria"/>
              </a:rPr>
              <a:t>Director RCTC Chandigarh and Professor in Dept. of Community Medicine &amp; School of Public Health PGIMER Chandigarh.</a:t>
            </a:r>
          </a:p>
          <a:p>
            <a:pPr marL="457200" lvl="0" indent="-311150" algn="just">
              <a:lnSpc>
                <a:spcPct val="115000"/>
              </a:lnSpc>
              <a:buSzPts val="1300"/>
              <a:buFont typeface="Cambria"/>
              <a:buChar char="●"/>
            </a:pPr>
            <a:r>
              <a:rPr lang="en-US" sz="1600" dirty="0">
                <a:latin typeface="Calibri" pitchFamily="34" charset="0"/>
                <a:ea typeface="Cambria"/>
                <a:cs typeface="Calibri" pitchFamily="34" charset="0"/>
                <a:sym typeface="Cambria"/>
              </a:rPr>
              <a:t>18 years of experience in the field of Public Health.</a:t>
            </a:r>
          </a:p>
          <a:p>
            <a:pPr marL="457200" lvl="0" indent="-311150" algn="just">
              <a:lnSpc>
                <a:spcPct val="115000"/>
              </a:lnSpc>
              <a:buSzPts val="1300"/>
              <a:buFont typeface="Cambria"/>
              <a:buChar char="●"/>
            </a:pPr>
            <a:r>
              <a:rPr lang="en-US" sz="1600" dirty="0">
                <a:latin typeface="Calibri" pitchFamily="34" charset="0"/>
                <a:ea typeface="Cambria"/>
                <a:cs typeface="Calibri" pitchFamily="34" charset="0"/>
                <a:sym typeface="Cambria"/>
              </a:rPr>
              <a:t>Recipient of various awards including Young researcher award by IAPSM-FORD Foundation, </a:t>
            </a:r>
            <a:r>
              <a:rPr lang="en-US" sz="1600" dirty="0" err="1">
                <a:latin typeface="Calibri" pitchFamily="34" charset="0"/>
                <a:ea typeface="Cambria"/>
                <a:cs typeface="Calibri" pitchFamily="34" charset="0"/>
                <a:sym typeface="Cambria"/>
              </a:rPr>
              <a:t>Harcharan</a:t>
            </a:r>
            <a:r>
              <a:rPr lang="en-US" sz="1600" dirty="0">
                <a:latin typeface="Calibri" pitchFamily="34" charset="0"/>
                <a:ea typeface="Cambria"/>
                <a:cs typeface="Calibri" pitchFamily="34" charset="0"/>
                <a:sym typeface="Cambria"/>
              </a:rPr>
              <a:t> Singh Oration Award, Vasudeva Oration Award and many more to his credit.</a:t>
            </a:r>
          </a:p>
          <a:p>
            <a:pPr marL="457200" lvl="0" indent="-311150" algn="just">
              <a:lnSpc>
                <a:spcPct val="115000"/>
              </a:lnSpc>
              <a:buSzPts val="1300"/>
              <a:buFont typeface="Cambria"/>
              <a:buChar char="●"/>
            </a:pPr>
            <a:r>
              <a:rPr lang="en-US" sz="1600" dirty="0">
                <a:latin typeface="Calibri" pitchFamily="34" charset="0"/>
                <a:ea typeface="Cambria"/>
                <a:cs typeface="Calibri" pitchFamily="34" charset="0"/>
                <a:sym typeface="Cambria"/>
              </a:rPr>
              <a:t>Vice-Chair of Tobacco Control Section and leading MPOWER Research Group of The Union.</a:t>
            </a:r>
          </a:p>
          <a:p>
            <a:pPr marL="457200" lvl="0" indent="-311150" algn="just">
              <a:lnSpc>
                <a:spcPct val="115000"/>
              </a:lnSpc>
              <a:buSzPts val="1300"/>
              <a:buFont typeface="Cambria"/>
              <a:buChar char="●"/>
            </a:pPr>
            <a:r>
              <a:rPr lang="en-US" sz="1600" dirty="0">
                <a:latin typeface="Calibri" pitchFamily="34" charset="0"/>
                <a:ea typeface="Cambria"/>
                <a:cs typeface="Calibri" pitchFamily="34" charset="0"/>
                <a:sym typeface="Cambria"/>
              </a:rPr>
              <a:t>Adjunct Associate Clinical Professor in the School of Medicine, Faculty of Education &amp; Health Sciences, University of Limerick, Ireland.</a:t>
            </a:r>
          </a:p>
          <a:p>
            <a:pPr marL="457200" lvl="0" indent="-311150" algn="just">
              <a:lnSpc>
                <a:spcPct val="115000"/>
              </a:lnSpc>
              <a:buSzPts val="1300"/>
              <a:buFont typeface="Cambria"/>
              <a:buChar char="●"/>
            </a:pPr>
            <a:r>
              <a:rPr lang="en-US" sz="1600" dirty="0">
                <a:latin typeface="Calibri" pitchFamily="34" charset="0"/>
                <a:ea typeface="Cambria"/>
                <a:cs typeface="Calibri" pitchFamily="34" charset="0"/>
                <a:sym typeface="Cambria"/>
              </a:rPr>
              <a:t>Honorary Professor in the Faculty of Human &amp; Health Sciences at Swansea University, United Kingdom.</a:t>
            </a:r>
            <a:endParaRPr lang="en-IN" sz="1600" dirty="0">
              <a:latin typeface="Calibri" pitchFamily="34" charset="0"/>
              <a:cs typeface="Calibri"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7829" y="697959"/>
            <a:ext cx="1131843" cy="1090414"/>
          </a:xfrm>
          <a:prstGeom prst="rect">
            <a:avLst/>
          </a:prstGeom>
        </p:spPr>
      </p:pic>
      <p:sp>
        <p:nvSpPr>
          <p:cNvPr id="5" name="TextBox 4"/>
          <p:cNvSpPr txBox="1"/>
          <p:nvPr/>
        </p:nvSpPr>
        <p:spPr>
          <a:xfrm>
            <a:off x="1642462" y="1039987"/>
            <a:ext cx="4320480" cy="584775"/>
          </a:xfrm>
          <a:prstGeom prst="rect">
            <a:avLst/>
          </a:prstGeom>
          <a:noFill/>
        </p:spPr>
        <p:txBody>
          <a:bodyPr wrap="square" rtlCol="0">
            <a:spAutoFit/>
          </a:bodyPr>
          <a:lstStyle/>
          <a:p>
            <a:r>
              <a:rPr lang="en-IN" sz="1600" b="1" dirty="0" err="1">
                <a:latin typeface="Calibri" pitchFamily="34" charset="0"/>
                <a:cs typeface="Calibri" pitchFamily="34" charset="0"/>
              </a:rPr>
              <a:t>Dr.</a:t>
            </a:r>
            <a:r>
              <a:rPr lang="en-IN" sz="1600" b="1" dirty="0">
                <a:latin typeface="Calibri" pitchFamily="34" charset="0"/>
                <a:cs typeface="Calibri" pitchFamily="34" charset="0"/>
              </a:rPr>
              <a:t> </a:t>
            </a:r>
            <a:r>
              <a:rPr lang="en-IN" sz="1600" b="1" dirty="0" err="1">
                <a:latin typeface="Calibri" pitchFamily="34" charset="0"/>
                <a:cs typeface="Calibri" pitchFamily="34" charset="0"/>
              </a:rPr>
              <a:t>Sonu</a:t>
            </a:r>
            <a:r>
              <a:rPr lang="en-IN" sz="1600" b="1" dirty="0">
                <a:latin typeface="Calibri" pitchFamily="34" charset="0"/>
                <a:cs typeface="Calibri" pitchFamily="34" charset="0"/>
              </a:rPr>
              <a:t> </a:t>
            </a:r>
            <a:r>
              <a:rPr lang="en-IN" sz="1600" b="1" dirty="0" err="1">
                <a:latin typeface="Calibri" pitchFamily="34" charset="0"/>
                <a:cs typeface="Calibri" pitchFamily="34" charset="0"/>
              </a:rPr>
              <a:t>Goel</a:t>
            </a:r>
            <a:endParaRPr lang="en-IN" sz="1600" b="1" dirty="0">
              <a:latin typeface="Calibri" pitchFamily="34" charset="0"/>
              <a:cs typeface="Calibri" pitchFamily="34" charset="0"/>
            </a:endParaRPr>
          </a:p>
          <a:p>
            <a:r>
              <a:rPr lang="en-IN" sz="1600" b="1" dirty="0">
                <a:latin typeface="Calibri" pitchFamily="34" charset="0"/>
                <a:cs typeface="Calibri" pitchFamily="34" charset="0"/>
              </a:rPr>
              <a:t>Professor, PGIMER Chandigarh</a:t>
            </a:r>
          </a:p>
        </p:txBody>
      </p:sp>
      <p:pic>
        <p:nvPicPr>
          <p:cNvPr id="6" name="Picture 5">
            <a:extLst>
              <a:ext uri="{FF2B5EF4-FFF2-40B4-BE49-F238E27FC236}">
                <a16:creationId xmlns:a16="http://schemas.microsoft.com/office/drawing/2014/main" id="{ECF1A2EF-1B77-4E6F-A5EE-B99FF5B97E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16416" y="192080"/>
            <a:ext cx="647734" cy="673546"/>
          </a:xfrm>
          <a:prstGeom prst="rect">
            <a:avLst/>
          </a:prstGeom>
        </p:spPr>
      </p:pic>
    </p:spTree>
    <p:extLst>
      <p:ext uri="{BB962C8B-B14F-4D97-AF65-F5344CB8AC3E}">
        <p14:creationId xmlns:p14="http://schemas.microsoft.com/office/powerpoint/2010/main" val="3177904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03648" y="411510"/>
            <a:ext cx="6120680" cy="400110"/>
          </a:xfrm>
          <a:prstGeom prst="rect">
            <a:avLst/>
          </a:prstGeom>
          <a:noFill/>
        </p:spPr>
        <p:txBody>
          <a:bodyPr wrap="square" rtlCol="0">
            <a:spAutoFit/>
          </a:bodyPr>
          <a:lstStyle/>
          <a:p>
            <a:pPr algn="ctr"/>
            <a:r>
              <a:rPr lang="en-IN" sz="2000" b="1" dirty="0"/>
              <a:t>Address by Guest of </a:t>
            </a:r>
            <a:r>
              <a:rPr lang="en-IN" sz="2000" b="1" dirty="0" err="1"/>
              <a:t>Honor</a:t>
            </a:r>
            <a:endParaRPr lang="en-IN" sz="2000" b="1" dirty="0"/>
          </a:p>
        </p:txBody>
      </p:sp>
      <p:sp>
        <p:nvSpPr>
          <p:cNvPr id="3" name="TextBox 2"/>
          <p:cNvSpPr txBox="1"/>
          <p:nvPr/>
        </p:nvSpPr>
        <p:spPr>
          <a:xfrm>
            <a:off x="794567" y="2283718"/>
            <a:ext cx="7704856" cy="2603790"/>
          </a:xfrm>
          <a:prstGeom prst="rect">
            <a:avLst/>
          </a:prstGeom>
          <a:noFill/>
        </p:spPr>
        <p:txBody>
          <a:bodyPr wrap="square" rtlCol="0">
            <a:spAutoFit/>
          </a:bodyPr>
          <a:lstStyle/>
          <a:p>
            <a:pPr marL="457200" lvl="0" indent="-311150" algn="just">
              <a:lnSpc>
                <a:spcPct val="115000"/>
              </a:lnSpc>
              <a:buClr>
                <a:schemeClr val="tx1"/>
              </a:buClr>
              <a:buSzPts val="1300"/>
              <a:buFont typeface="Cambria"/>
              <a:buChar char="●"/>
            </a:pPr>
            <a:r>
              <a:rPr lang="en-US" sz="1600" dirty="0">
                <a:latin typeface="Calibri" pitchFamily="34" charset="0"/>
                <a:ea typeface="Cambria"/>
                <a:cs typeface="Calibri" pitchFamily="34" charset="0"/>
                <a:sym typeface="Cambria"/>
              </a:rPr>
              <a:t>Deputy Regional Director in International Union Against Tuberculosis &amp; Lung Disease New Delhi, India.</a:t>
            </a:r>
          </a:p>
          <a:p>
            <a:pPr marL="457200" lvl="0" indent="-311150" algn="just">
              <a:lnSpc>
                <a:spcPct val="115000"/>
              </a:lnSpc>
              <a:buClr>
                <a:schemeClr val="tx1"/>
              </a:buClr>
              <a:buSzPts val="1300"/>
              <a:buFont typeface="Cambria"/>
              <a:buChar char="●"/>
            </a:pPr>
            <a:r>
              <a:rPr lang="en-US" sz="1600" dirty="0">
                <a:latin typeface="Calibri" pitchFamily="34" charset="0"/>
                <a:ea typeface="Cambria"/>
                <a:cs typeface="Calibri" pitchFamily="34" charset="0"/>
                <a:sym typeface="Cambria"/>
              </a:rPr>
              <a:t>Medical doctor with MD in pulmonary medicine.</a:t>
            </a:r>
          </a:p>
          <a:p>
            <a:pPr marL="457200" lvl="0" indent="-311150" algn="just">
              <a:lnSpc>
                <a:spcPct val="115000"/>
              </a:lnSpc>
              <a:buClr>
                <a:schemeClr val="tx1"/>
              </a:buClr>
              <a:buSzPts val="1300"/>
              <a:buFont typeface="Cambria"/>
              <a:buChar char="●"/>
            </a:pPr>
            <a:r>
              <a:rPr lang="en-US" sz="1600" dirty="0">
                <a:latin typeface="Calibri" pitchFamily="34" charset="0"/>
                <a:ea typeface="Cambria"/>
                <a:cs typeface="Calibri" pitchFamily="34" charset="0"/>
                <a:sym typeface="Cambria"/>
              </a:rPr>
              <a:t>25+ years of experience in public health focusing on management and tobacco control.</a:t>
            </a:r>
          </a:p>
          <a:p>
            <a:pPr marL="457200" lvl="0" indent="-311150" algn="just">
              <a:lnSpc>
                <a:spcPct val="115000"/>
              </a:lnSpc>
              <a:buClr>
                <a:schemeClr val="tx1"/>
              </a:buClr>
              <a:buSzPts val="1300"/>
              <a:buFont typeface="Cambria"/>
              <a:buChar char="●"/>
            </a:pPr>
            <a:r>
              <a:rPr lang="en-US" sz="1600" dirty="0">
                <a:latin typeface="Calibri" pitchFamily="34" charset="0"/>
                <a:ea typeface="Cambria"/>
                <a:cs typeface="Calibri" pitchFamily="34" charset="0"/>
                <a:sym typeface="Cambria"/>
              </a:rPr>
              <a:t>Master trainer of courses for mid and senior level managers.</a:t>
            </a:r>
          </a:p>
          <a:p>
            <a:pPr marL="457200" lvl="0" indent="-311150" algn="just">
              <a:lnSpc>
                <a:spcPct val="115000"/>
              </a:lnSpc>
              <a:buClr>
                <a:schemeClr val="tx1"/>
              </a:buClr>
              <a:buSzPts val="1300"/>
              <a:buFont typeface="Cambria"/>
              <a:buChar char="●"/>
            </a:pPr>
            <a:r>
              <a:rPr lang="en-US" sz="1600" dirty="0">
                <a:latin typeface="Calibri" pitchFamily="34" charset="0"/>
                <a:ea typeface="Cambria"/>
                <a:cs typeface="Calibri" pitchFamily="34" charset="0"/>
                <a:sym typeface="Cambria"/>
              </a:rPr>
              <a:t>Currently supporting tobacco and NCD control </a:t>
            </a:r>
            <a:r>
              <a:rPr lang="en-US" sz="1600" dirty="0" err="1">
                <a:latin typeface="Calibri" pitchFamily="34" charset="0"/>
                <a:ea typeface="Cambria"/>
                <a:cs typeface="Calibri" pitchFamily="34" charset="0"/>
                <a:sym typeface="Cambria"/>
              </a:rPr>
              <a:t>programmes</a:t>
            </a:r>
            <a:r>
              <a:rPr lang="en-US" sz="1600" dirty="0">
                <a:latin typeface="Calibri" pitchFamily="34" charset="0"/>
                <a:ea typeface="Cambria"/>
                <a:cs typeface="Calibri" pitchFamily="34" charset="0"/>
                <a:sym typeface="Cambria"/>
              </a:rPr>
              <a:t> in South-East Asia Region.</a:t>
            </a:r>
          </a:p>
          <a:p>
            <a:pPr marL="285750" indent="-285750">
              <a:buClr>
                <a:schemeClr val="tx1"/>
              </a:buClr>
              <a:buFont typeface="Arial" pitchFamily="34" charset="0"/>
              <a:buChar char="•"/>
            </a:pPr>
            <a:endParaRPr lang="en-IN" sz="1600" dirty="0"/>
          </a:p>
        </p:txBody>
      </p:sp>
      <p:sp>
        <p:nvSpPr>
          <p:cNvPr id="4" name="TextBox 3"/>
          <p:cNvSpPr txBox="1"/>
          <p:nvPr/>
        </p:nvSpPr>
        <p:spPr>
          <a:xfrm>
            <a:off x="2195736" y="1186200"/>
            <a:ext cx="3168352" cy="1107996"/>
          </a:xfrm>
          <a:prstGeom prst="rect">
            <a:avLst/>
          </a:prstGeom>
          <a:noFill/>
        </p:spPr>
        <p:txBody>
          <a:bodyPr wrap="square" rtlCol="0">
            <a:spAutoFit/>
          </a:bodyPr>
          <a:lstStyle/>
          <a:p>
            <a:r>
              <a:rPr lang="en-IN" sz="1600" b="1" dirty="0">
                <a:latin typeface="Calibri" pitchFamily="34" charset="0"/>
                <a:cs typeface="Calibri" pitchFamily="34" charset="0"/>
              </a:rPr>
              <a:t>Dr Rana J Singh: </a:t>
            </a:r>
          </a:p>
          <a:p>
            <a:r>
              <a:rPr lang="en-IN" sz="1600" b="1" dirty="0">
                <a:latin typeface="Calibri" pitchFamily="34" charset="0"/>
                <a:cs typeface="Calibri" pitchFamily="34" charset="0"/>
              </a:rPr>
              <a:t>Deputy Regional Director, </a:t>
            </a:r>
          </a:p>
          <a:p>
            <a:r>
              <a:rPr lang="en-IN" sz="1600" b="1" dirty="0">
                <a:latin typeface="Calibri" pitchFamily="34" charset="0"/>
                <a:cs typeface="Calibri" pitchFamily="34" charset="0"/>
              </a:rPr>
              <a:t>The Union, SEA</a:t>
            </a:r>
          </a:p>
          <a:p>
            <a:endParaRPr lang="en-IN"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988392"/>
            <a:ext cx="1059582" cy="1059582"/>
          </a:xfrm>
          <a:prstGeom prst="rect">
            <a:avLst/>
          </a:prstGeom>
        </p:spPr>
      </p:pic>
      <p:pic>
        <p:nvPicPr>
          <p:cNvPr id="6" name="Picture 5">
            <a:extLst>
              <a:ext uri="{FF2B5EF4-FFF2-40B4-BE49-F238E27FC236}">
                <a16:creationId xmlns:a16="http://schemas.microsoft.com/office/drawing/2014/main" id="{ECF1A2EF-1B77-4E6F-A5EE-B99FF5B97E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16416" y="195486"/>
            <a:ext cx="647734" cy="673546"/>
          </a:xfrm>
          <a:prstGeom prst="rect">
            <a:avLst/>
          </a:prstGeom>
        </p:spPr>
      </p:pic>
    </p:spTree>
    <p:extLst>
      <p:ext uri="{BB962C8B-B14F-4D97-AF65-F5344CB8AC3E}">
        <p14:creationId xmlns:p14="http://schemas.microsoft.com/office/powerpoint/2010/main" val="3202093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3528" y="2211710"/>
            <a:ext cx="8676456" cy="2831544"/>
          </a:xfrm>
          <a:prstGeom prst="rect">
            <a:avLst/>
          </a:prstGeom>
          <a:noFill/>
        </p:spPr>
        <p:txBody>
          <a:bodyPr wrap="square" rtlCol="0">
            <a:spAutoFit/>
          </a:bodyPr>
          <a:lstStyle/>
          <a:p>
            <a:pPr marL="171450" indent="-171450" fontAlgn="base">
              <a:buFont typeface="Arial" pitchFamily="34" charset="0"/>
              <a:buChar char="•"/>
            </a:pPr>
            <a:r>
              <a:rPr lang="en-US" sz="1600" dirty="0">
                <a:latin typeface="Calibri" pitchFamily="34" charset="0"/>
                <a:cs typeface="Calibri" pitchFamily="34" charset="0"/>
              </a:rPr>
              <a:t>Currently leads three national level Non-Communicable Disease </a:t>
            </a:r>
            <a:r>
              <a:rPr lang="en-US" sz="1600" dirty="0" err="1">
                <a:latin typeface="Calibri" pitchFamily="34" charset="0"/>
                <a:cs typeface="Calibri" pitchFamily="34" charset="0"/>
              </a:rPr>
              <a:t>programmes</a:t>
            </a:r>
            <a:r>
              <a:rPr lang="en-US" sz="1600" dirty="0">
                <a:latin typeface="Calibri" pitchFamily="34" charset="0"/>
                <a:cs typeface="Calibri" pitchFamily="34" charset="0"/>
              </a:rPr>
              <a:t> in the Directorate General of Health Services, Ministry of Health, Government of India.</a:t>
            </a:r>
          </a:p>
          <a:p>
            <a:pPr marL="171450" indent="-171450" fontAlgn="base">
              <a:buFont typeface="Arial" pitchFamily="34" charset="0"/>
              <a:buChar char="•"/>
            </a:pPr>
            <a:endParaRPr lang="en-US" sz="1600" dirty="0">
              <a:latin typeface="Calibri" pitchFamily="34" charset="0"/>
              <a:cs typeface="Calibri" pitchFamily="34" charset="0"/>
            </a:endParaRPr>
          </a:p>
          <a:p>
            <a:pPr marL="171450" indent="-171450" fontAlgn="base">
              <a:buFont typeface="Arial" pitchFamily="34" charset="0"/>
              <a:buChar char="•"/>
            </a:pPr>
            <a:r>
              <a:rPr lang="en-US" sz="1600" dirty="0">
                <a:latin typeface="Calibri" pitchFamily="34" charset="0"/>
                <a:cs typeface="Calibri" pitchFamily="34" charset="0"/>
              </a:rPr>
              <a:t>Obtained his medical degree in Community Health Administration from Delhi University, Delhi, India, and his Master’s in Public Health (MPH) from Massey University, New Zealand. His main interest is in Operational Research.</a:t>
            </a:r>
          </a:p>
          <a:p>
            <a:pPr marL="171450" indent="-171450" fontAlgn="base">
              <a:buFont typeface="Arial" pitchFamily="34" charset="0"/>
              <a:buChar char="•"/>
            </a:pPr>
            <a:endParaRPr lang="en-US" sz="1600" dirty="0">
              <a:latin typeface="Calibri" pitchFamily="34" charset="0"/>
              <a:cs typeface="Calibri" pitchFamily="34" charset="0"/>
            </a:endParaRPr>
          </a:p>
          <a:p>
            <a:pPr marL="171450" indent="-171450" fontAlgn="base">
              <a:buFont typeface="Arial" pitchFamily="34" charset="0"/>
              <a:buChar char="•"/>
            </a:pPr>
            <a:r>
              <a:rPr lang="en-US" sz="1600" dirty="0">
                <a:latin typeface="Calibri" pitchFamily="34" charset="0"/>
                <a:cs typeface="Calibri" pitchFamily="34" charset="0"/>
              </a:rPr>
              <a:t>In the PH-LEADER </a:t>
            </a:r>
            <a:r>
              <a:rPr lang="en-US" sz="1600" dirty="0" err="1">
                <a:latin typeface="Calibri" pitchFamily="34" charset="0"/>
                <a:cs typeface="Calibri" pitchFamily="34" charset="0"/>
              </a:rPr>
              <a:t>programme</a:t>
            </a:r>
            <a:r>
              <a:rPr lang="en-US" sz="1600" dirty="0">
                <a:latin typeface="Calibri" pitchFamily="34" charset="0"/>
                <a:cs typeface="Calibri" pitchFamily="34" charset="0"/>
              </a:rPr>
              <a:t> he expects to learn about prioritizing public health issues based on evidence and best practices from across the world and to try to adapt and implement them in the National </a:t>
            </a:r>
            <a:r>
              <a:rPr lang="en-US" sz="1600" dirty="0" err="1">
                <a:latin typeface="Calibri" pitchFamily="34" charset="0"/>
                <a:cs typeface="Calibri" pitchFamily="34" charset="0"/>
              </a:rPr>
              <a:t>Programmes</a:t>
            </a:r>
            <a:r>
              <a:rPr lang="en-US" sz="1600" dirty="0">
                <a:latin typeface="Calibri" pitchFamily="34" charset="0"/>
                <a:cs typeface="Calibri" pitchFamily="34" charset="0"/>
              </a:rPr>
              <a:t> for management of NCDs in India.</a:t>
            </a:r>
          </a:p>
          <a:p>
            <a:endParaRPr lang="en-IN" dirty="0"/>
          </a:p>
        </p:txBody>
      </p:sp>
      <p:sp>
        <p:nvSpPr>
          <p:cNvPr id="4" name="TextBox 3"/>
          <p:cNvSpPr txBox="1"/>
          <p:nvPr/>
        </p:nvSpPr>
        <p:spPr>
          <a:xfrm>
            <a:off x="2483768" y="1275606"/>
            <a:ext cx="3960440" cy="584775"/>
          </a:xfrm>
          <a:prstGeom prst="rect">
            <a:avLst/>
          </a:prstGeom>
          <a:noFill/>
        </p:spPr>
        <p:txBody>
          <a:bodyPr wrap="square" rtlCol="0">
            <a:spAutoFit/>
          </a:bodyPr>
          <a:lstStyle/>
          <a:p>
            <a:r>
              <a:rPr lang="en-IN" sz="1600" b="1" dirty="0" err="1">
                <a:latin typeface="Calibri" pitchFamily="34" charset="0"/>
                <a:cs typeface="Calibri" pitchFamily="34" charset="0"/>
              </a:rPr>
              <a:t>Dr.</a:t>
            </a:r>
            <a:r>
              <a:rPr lang="en-IN" sz="1600" b="1" dirty="0">
                <a:latin typeface="Calibri" pitchFamily="34" charset="0"/>
                <a:cs typeface="Calibri" pitchFamily="34" charset="0"/>
              </a:rPr>
              <a:t> L </a:t>
            </a:r>
            <a:r>
              <a:rPr lang="en-IN" sz="1600" b="1" dirty="0" err="1">
                <a:latin typeface="Calibri" pitchFamily="34" charset="0"/>
                <a:cs typeface="Calibri" pitchFamily="34" charset="0"/>
              </a:rPr>
              <a:t>Swasticharan</a:t>
            </a:r>
            <a:endParaRPr lang="en-IN" sz="1600" b="1" dirty="0">
              <a:latin typeface="Calibri" pitchFamily="34" charset="0"/>
              <a:cs typeface="Calibri" pitchFamily="34" charset="0"/>
            </a:endParaRPr>
          </a:p>
          <a:p>
            <a:r>
              <a:rPr lang="en-IN" sz="1600" b="1" dirty="0" err="1">
                <a:latin typeface="Calibri" pitchFamily="34" charset="0"/>
                <a:cs typeface="Calibri" pitchFamily="34" charset="0"/>
              </a:rPr>
              <a:t>Addl</a:t>
            </a:r>
            <a:r>
              <a:rPr lang="en-IN" sz="1600" b="1" dirty="0">
                <a:latin typeface="Calibri" pitchFamily="34" charset="0"/>
                <a:cs typeface="Calibri" pitchFamily="34" charset="0"/>
              </a:rPr>
              <a:t> DDG, </a:t>
            </a:r>
            <a:r>
              <a:rPr lang="en-IN" sz="1600" b="1" dirty="0" err="1">
                <a:latin typeface="Calibri" pitchFamily="34" charset="0"/>
                <a:cs typeface="Calibri" pitchFamily="34" charset="0"/>
              </a:rPr>
              <a:t>MoHFW</a:t>
            </a:r>
            <a:r>
              <a:rPr lang="en-IN" sz="1600" b="1" dirty="0">
                <a:latin typeface="Calibri" pitchFamily="34" charset="0"/>
                <a:cs typeface="Calibri" pitchFamily="34" charset="0"/>
              </a:rPr>
              <a:t>, GOI</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865626"/>
            <a:ext cx="1274526" cy="1227875"/>
          </a:xfrm>
          <a:prstGeom prst="rect">
            <a:avLst/>
          </a:prstGeom>
        </p:spPr>
      </p:pic>
      <p:pic>
        <p:nvPicPr>
          <p:cNvPr id="6" name="Picture 5">
            <a:extLst>
              <a:ext uri="{FF2B5EF4-FFF2-40B4-BE49-F238E27FC236}">
                <a16:creationId xmlns:a16="http://schemas.microsoft.com/office/drawing/2014/main" id="{ECF1A2EF-1B77-4E6F-A5EE-B99FF5B97E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16416" y="192080"/>
            <a:ext cx="647734" cy="673546"/>
          </a:xfrm>
          <a:prstGeom prst="rect">
            <a:avLst/>
          </a:prstGeom>
        </p:spPr>
      </p:pic>
      <p:sp>
        <p:nvSpPr>
          <p:cNvPr id="7" name="TextBox 6"/>
          <p:cNvSpPr txBox="1"/>
          <p:nvPr/>
        </p:nvSpPr>
        <p:spPr>
          <a:xfrm>
            <a:off x="1403648" y="411510"/>
            <a:ext cx="6120680" cy="400110"/>
          </a:xfrm>
          <a:prstGeom prst="rect">
            <a:avLst/>
          </a:prstGeom>
          <a:noFill/>
        </p:spPr>
        <p:txBody>
          <a:bodyPr wrap="square" rtlCol="0">
            <a:spAutoFit/>
          </a:bodyPr>
          <a:lstStyle/>
          <a:p>
            <a:pPr algn="ctr"/>
            <a:r>
              <a:rPr lang="en-IN" sz="2000" b="1" dirty="0"/>
              <a:t>Address by Guest of </a:t>
            </a:r>
            <a:r>
              <a:rPr lang="en-IN" sz="2000" b="1" dirty="0" err="1"/>
              <a:t>Honor</a:t>
            </a:r>
            <a:endParaRPr lang="en-IN" sz="2000" b="1" dirty="0"/>
          </a:p>
        </p:txBody>
      </p:sp>
    </p:spTree>
    <p:extLst>
      <p:ext uri="{BB962C8B-B14F-4D97-AF65-F5344CB8AC3E}">
        <p14:creationId xmlns:p14="http://schemas.microsoft.com/office/powerpoint/2010/main" val="4027329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63688" y="1851670"/>
            <a:ext cx="5976664" cy="707886"/>
          </a:xfrm>
          <a:prstGeom prst="rect">
            <a:avLst/>
          </a:prstGeom>
        </p:spPr>
        <p:style>
          <a:lnRef idx="2">
            <a:schemeClr val="dk1"/>
          </a:lnRef>
          <a:fillRef idx="1">
            <a:schemeClr val="lt1"/>
          </a:fillRef>
          <a:effectRef idx="0">
            <a:schemeClr val="dk1"/>
          </a:effectRef>
          <a:fontRef idx="minor">
            <a:schemeClr val="dk1"/>
          </a:fontRef>
        </p:style>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IN" sz="4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TECHNICAL SESSIONS</a:t>
            </a:r>
          </a:p>
        </p:txBody>
      </p:sp>
      <p:pic>
        <p:nvPicPr>
          <p:cNvPr id="3" name="Picture 2">
            <a:extLst>
              <a:ext uri="{FF2B5EF4-FFF2-40B4-BE49-F238E27FC236}">
                <a16:creationId xmlns:a16="http://schemas.microsoft.com/office/drawing/2014/main" id="{ECF1A2EF-1B77-4E6F-A5EE-B99FF5B97E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16416" y="192080"/>
            <a:ext cx="647734" cy="673546"/>
          </a:xfrm>
          <a:prstGeom prst="rect">
            <a:avLst/>
          </a:prstGeom>
        </p:spPr>
      </p:pic>
    </p:spTree>
    <p:extLst>
      <p:ext uri="{BB962C8B-B14F-4D97-AF65-F5344CB8AC3E}">
        <p14:creationId xmlns:p14="http://schemas.microsoft.com/office/powerpoint/2010/main" val="2332943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339502"/>
            <a:ext cx="8064896" cy="369332"/>
          </a:xfrm>
          <a:prstGeom prst="rect">
            <a:avLst/>
          </a:prstGeom>
          <a:noFill/>
        </p:spPr>
        <p:txBody>
          <a:bodyPr wrap="square" rtlCol="0">
            <a:spAutoFit/>
          </a:bodyPr>
          <a:lstStyle/>
          <a:p>
            <a:r>
              <a:rPr lang="en-IN" dirty="0"/>
              <a:t> </a:t>
            </a:r>
          </a:p>
        </p:txBody>
      </p:sp>
      <p:sp>
        <p:nvSpPr>
          <p:cNvPr id="3" name="TextBox 2"/>
          <p:cNvSpPr txBox="1"/>
          <p:nvPr/>
        </p:nvSpPr>
        <p:spPr>
          <a:xfrm>
            <a:off x="608259" y="2571750"/>
            <a:ext cx="8073296" cy="2092881"/>
          </a:xfrm>
          <a:prstGeom prst="rect">
            <a:avLst/>
          </a:prstGeom>
          <a:noFill/>
        </p:spPr>
        <p:txBody>
          <a:bodyPr wrap="square" rtlCol="0">
            <a:spAutoFit/>
          </a:bodyPr>
          <a:lstStyle/>
          <a:p>
            <a:pPr marL="285750" indent="-285750" algn="just" fontAlgn="base">
              <a:buFont typeface="Arial" pitchFamily="34" charset="0"/>
              <a:buChar char="•"/>
            </a:pPr>
            <a:r>
              <a:rPr lang="en-US" sz="1600" dirty="0">
                <a:latin typeface="Calibri" pitchFamily="34" charset="0"/>
                <a:cs typeface="Calibri" pitchFamily="34" charset="0"/>
              </a:rPr>
              <a:t>Did his masters in social work from Vidyasagar University and MPH from Mahidol University, Bangkok. </a:t>
            </a:r>
          </a:p>
          <a:p>
            <a:pPr marL="285750" indent="-285750" algn="just" fontAlgn="base">
              <a:buFont typeface="Arial" pitchFamily="34" charset="0"/>
              <a:buChar char="•"/>
            </a:pPr>
            <a:r>
              <a:rPr lang="en-US" sz="1600" dirty="0">
                <a:latin typeface="Calibri" pitchFamily="34" charset="0"/>
                <a:cs typeface="Calibri" pitchFamily="34" charset="0"/>
              </a:rPr>
              <a:t>Completed his PhD in 2019 and attended short/executive courses at Johns Hopkins University and University of Pennsylvania. </a:t>
            </a:r>
          </a:p>
          <a:p>
            <a:pPr marL="285750" indent="-285750" algn="just" fontAlgn="base">
              <a:buFont typeface="Arial" pitchFamily="34" charset="0"/>
              <a:buChar char="•"/>
            </a:pPr>
            <a:r>
              <a:rPr lang="en-US" sz="1600" dirty="0">
                <a:latin typeface="Calibri" pitchFamily="34" charset="0"/>
                <a:cs typeface="Calibri" pitchFamily="34" charset="0"/>
              </a:rPr>
              <a:t>Experienced Director with a demonstrated history of working in the non-profit organization management industry. Skilled in Tobacco Control, ICT4D, Program Evaluation, Reproductive Health, Behavior Change, and Health Promotion.</a:t>
            </a:r>
          </a:p>
          <a:p>
            <a:pPr algn="just"/>
            <a:endParaRPr lang="en-IN" dirty="0"/>
          </a:p>
        </p:txBody>
      </p:sp>
      <p:sp>
        <p:nvSpPr>
          <p:cNvPr id="4" name="TextBox 3"/>
          <p:cNvSpPr txBox="1"/>
          <p:nvPr/>
        </p:nvSpPr>
        <p:spPr>
          <a:xfrm>
            <a:off x="2213738" y="1419622"/>
            <a:ext cx="3366374" cy="1107996"/>
          </a:xfrm>
          <a:prstGeom prst="rect">
            <a:avLst/>
          </a:prstGeom>
          <a:noFill/>
        </p:spPr>
        <p:txBody>
          <a:bodyPr wrap="square" rtlCol="0">
            <a:spAutoFit/>
          </a:bodyPr>
          <a:lstStyle/>
          <a:p>
            <a:r>
              <a:rPr lang="en-US" sz="1600" b="1" dirty="0">
                <a:latin typeface="Calibri" pitchFamily="34" charset="0"/>
                <a:cs typeface="Calibri" pitchFamily="34" charset="0"/>
              </a:rPr>
              <a:t>Dr. </a:t>
            </a:r>
            <a:r>
              <a:rPr lang="en-US" sz="1600" b="1" dirty="0" err="1">
                <a:latin typeface="Calibri" pitchFamily="34" charset="0"/>
                <a:cs typeface="Calibri" pitchFamily="34" charset="0"/>
              </a:rPr>
              <a:t>Nirmalya</a:t>
            </a:r>
            <a:r>
              <a:rPr lang="en-US" sz="1600" b="1" dirty="0">
                <a:latin typeface="Calibri" pitchFamily="34" charset="0"/>
                <a:cs typeface="Calibri" pitchFamily="34" charset="0"/>
              </a:rPr>
              <a:t> Mukherjee</a:t>
            </a:r>
          </a:p>
          <a:p>
            <a:r>
              <a:rPr lang="en-US" sz="1600" b="1" dirty="0">
                <a:latin typeface="Calibri" pitchFamily="34" charset="0"/>
                <a:cs typeface="Calibri" pitchFamily="34" charset="0"/>
              </a:rPr>
              <a:t>Director and Head (Tobacco Control), MANT, Kolkata</a:t>
            </a:r>
          </a:p>
          <a:p>
            <a:endParaRPr lang="en-IN" dirty="0"/>
          </a:p>
        </p:txBody>
      </p:sp>
      <p:sp>
        <p:nvSpPr>
          <p:cNvPr id="5" name="TextBox 4"/>
          <p:cNvSpPr txBox="1"/>
          <p:nvPr/>
        </p:nvSpPr>
        <p:spPr>
          <a:xfrm>
            <a:off x="1187624" y="411510"/>
            <a:ext cx="7236804" cy="707886"/>
          </a:xfrm>
          <a:prstGeom prst="rect">
            <a:avLst/>
          </a:prstGeom>
          <a:noFill/>
        </p:spPr>
        <p:txBody>
          <a:bodyPr wrap="square" rtlCol="0">
            <a:spAutoFit/>
          </a:bodyPr>
          <a:lstStyle/>
          <a:p>
            <a:pPr algn="ctr"/>
            <a:r>
              <a:rPr lang="en-IN" sz="2000" b="1" dirty="0"/>
              <a:t>Topic: Introduction to Indigenous Tobacco Products and its Distribution in India </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987" y="1136910"/>
            <a:ext cx="1113235" cy="1218816"/>
          </a:xfrm>
          <a:prstGeom prst="rect">
            <a:avLst/>
          </a:prstGeom>
        </p:spPr>
      </p:pic>
      <p:pic>
        <p:nvPicPr>
          <p:cNvPr id="7" name="Picture 6">
            <a:extLst>
              <a:ext uri="{FF2B5EF4-FFF2-40B4-BE49-F238E27FC236}">
                <a16:creationId xmlns:a16="http://schemas.microsoft.com/office/drawing/2014/main" id="{ECF1A2EF-1B77-4E6F-A5EE-B99FF5B97E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16416" y="192080"/>
            <a:ext cx="647734" cy="673546"/>
          </a:xfrm>
          <a:prstGeom prst="rect">
            <a:avLst/>
          </a:prstGeom>
        </p:spPr>
      </p:pic>
    </p:spTree>
    <p:extLst>
      <p:ext uri="{BB962C8B-B14F-4D97-AF65-F5344CB8AC3E}">
        <p14:creationId xmlns:p14="http://schemas.microsoft.com/office/powerpoint/2010/main" val="3197885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59632" y="339502"/>
            <a:ext cx="7272808" cy="400110"/>
          </a:xfrm>
          <a:prstGeom prst="rect">
            <a:avLst/>
          </a:prstGeom>
          <a:noFill/>
        </p:spPr>
        <p:txBody>
          <a:bodyPr wrap="square" rtlCol="0">
            <a:spAutoFit/>
          </a:bodyPr>
          <a:lstStyle/>
          <a:p>
            <a:pPr algn="ctr"/>
            <a:r>
              <a:rPr lang="en-IN" sz="2000" b="1" dirty="0"/>
              <a:t>Topic: </a:t>
            </a:r>
            <a:r>
              <a:rPr lang="en-GB" sz="2000" b="1" dirty="0"/>
              <a:t>Pattern of Usage of Indigenous Tobacco Products</a:t>
            </a:r>
            <a:endParaRPr lang="en-IN" sz="2000" b="1" dirty="0"/>
          </a:p>
        </p:txBody>
      </p:sp>
      <p:sp>
        <p:nvSpPr>
          <p:cNvPr id="3" name="TextBox 2"/>
          <p:cNvSpPr txBox="1"/>
          <p:nvPr/>
        </p:nvSpPr>
        <p:spPr>
          <a:xfrm>
            <a:off x="323528" y="2211710"/>
            <a:ext cx="8611972" cy="2739211"/>
          </a:xfrm>
          <a:prstGeom prst="rect">
            <a:avLst/>
          </a:prstGeom>
          <a:noFill/>
        </p:spPr>
        <p:txBody>
          <a:bodyPr wrap="square" rtlCol="0">
            <a:spAutoFit/>
          </a:bodyPr>
          <a:lstStyle/>
          <a:p>
            <a:pPr marL="285750" indent="-285750" algn="just" fontAlgn="base">
              <a:buFont typeface="Arial" pitchFamily="34" charset="0"/>
              <a:buChar char="•"/>
            </a:pPr>
            <a:r>
              <a:rPr lang="en-US" sz="1400" dirty="0">
                <a:latin typeface="Calibri" pitchFamily="34" charset="0"/>
                <a:cs typeface="Calibri" pitchFamily="34" charset="0"/>
              </a:rPr>
              <a:t>MD from Delhi University and a certificate in management from Wharton Business School.</a:t>
            </a:r>
          </a:p>
          <a:p>
            <a:pPr marL="285750" indent="-285750" algn="just" fontAlgn="base">
              <a:buFont typeface="Arial" pitchFamily="34" charset="0"/>
              <a:buChar char="•"/>
            </a:pPr>
            <a:endParaRPr lang="en-US" sz="1400" dirty="0">
              <a:latin typeface="Calibri" pitchFamily="34" charset="0"/>
              <a:cs typeface="Calibri" pitchFamily="34" charset="0"/>
            </a:endParaRPr>
          </a:p>
          <a:p>
            <a:pPr marL="285750" indent="-285750" algn="just" fontAlgn="base">
              <a:buFont typeface="Arial" pitchFamily="34" charset="0"/>
              <a:buChar char="•"/>
            </a:pPr>
            <a:r>
              <a:rPr lang="en-US" sz="1400" dirty="0">
                <a:latin typeface="Calibri" pitchFamily="34" charset="0"/>
                <a:cs typeface="Calibri" pitchFamily="34" charset="0"/>
              </a:rPr>
              <a:t>His areas of interest are Oncology, tobacco control, and epidemiology and handled numerous clinical trials in India, Africa and USA. Currently handling four studies of a global project “ASTRA – Addressing Smokeless Tobacco and Building Research Capacity in South Asia”</a:t>
            </a:r>
          </a:p>
          <a:p>
            <a:pPr marL="285750" indent="-285750" algn="just" fontAlgn="base">
              <a:buFont typeface="Arial" pitchFamily="34" charset="0"/>
              <a:buChar char="•"/>
            </a:pPr>
            <a:endParaRPr lang="en-US" sz="1400" dirty="0">
              <a:latin typeface="Calibri" pitchFamily="34" charset="0"/>
              <a:cs typeface="Calibri" pitchFamily="34" charset="0"/>
            </a:endParaRPr>
          </a:p>
          <a:p>
            <a:pPr marL="285750" indent="-285750" algn="just" fontAlgn="base">
              <a:buFont typeface="Arial" pitchFamily="34" charset="0"/>
              <a:buChar char="•"/>
            </a:pPr>
            <a:r>
              <a:rPr lang="en-US" sz="1400" dirty="0">
                <a:latin typeface="Calibri" pitchFamily="34" charset="0"/>
                <a:cs typeface="Calibri" pitchFamily="34" charset="0"/>
              </a:rPr>
              <a:t>Worked with ICMR-National Institute of Cancer Prevention and Research (NICPR) and ‘WHO-FCTC Global Knowledge Hub on Smokeless Tobacco’ as Scientist and was Nodal officer, National Tobacco Testing Laboratory.</a:t>
            </a:r>
          </a:p>
          <a:p>
            <a:pPr algn="just" fontAlgn="base"/>
            <a:r>
              <a:rPr lang="en-US" sz="1400" dirty="0">
                <a:latin typeface="Calibri" pitchFamily="34" charset="0"/>
                <a:cs typeface="Calibri" pitchFamily="34" charset="0"/>
              </a:rPr>
              <a:t>   </a:t>
            </a:r>
          </a:p>
          <a:p>
            <a:pPr marL="285750" indent="-285750" algn="just" fontAlgn="base">
              <a:buFont typeface="Arial" pitchFamily="34" charset="0"/>
              <a:buChar char="•"/>
            </a:pPr>
            <a:r>
              <a:rPr lang="en-US" sz="1400" dirty="0">
                <a:latin typeface="Calibri" pitchFamily="34" charset="0"/>
                <a:cs typeface="Calibri" pitchFamily="34" charset="0"/>
              </a:rPr>
              <a:t>Involved in various governmental programs like the “National Drug control &amp; De-addiction Task Force” and ICMR-task force study on smokeless tobacco and reproductive health.</a:t>
            </a:r>
          </a:p>
          <a:p>
            <a:pPr algn="just"/>
            <a:endParaRPr lang="en-IN" dirty="0"/>
          </a:p>
        </p:txBody>
      </p:sp>
      <p:sp>
        <p:nvSpPr>
          <p:cNvPr id="4" name="TextBox 3"/>
          <p:cNvSpPr txBox="1"/>
          <p:nvPr/>
        </p:nvSpPr>
        <p:spPr>
          <a:xfrm>
            <a:off x="2483768" y="1059582"/>
            <a:ext cx="3902926" cy="1323439"/>
          </a:xfrm>
          <a:prstGeom prst="rect">
            <a:avLst/>
          </a:prstGeom>
          <a:noFill/>
        </p:spPr>
        <p:txBody>
          <a:bodyPr wrap="square" rtlCol="0">
            <a:spAutoFit/>
          </a:bodyPr>
          <a:lstStyle/>
          <a:p>
            <a:r>
              <a:rPr lang="en-US" sz="1600" b="1" dirty="0">
                <a:latin typeface="Calibri" pitchFamily="34" charset="0"/>
                <a:cs typeface="Calibri" pitchFamily="34" charset="0"/>
              </a:rPr>
              <a:t>Dr. Ravi </a:t>
            </a:r>
            <a:r>
              <a:rPr lang="en-US" sz="1600" b="1" dirty="0" err="1">
                <a:latin typeface="Calibri" pitchFamily="34" charset="0"/>
                <a:cs typeface="Calibri" pitchFamily="34" charset="0"/>
              </a:rPr>
              <a:t>Kaushik</a:t>
            </a:r>
            <a:r>
              <a:rPr lang="en-US" sz="1600" b="1" dirty="0">
                <a:latin typeface="Calibri" pitchFamily="34" charset="0"/>
                <a:cs typeface="Calibri" pitchFamily="34" charset="0"/>
              </a:rPr>
              <a:t> </a:t>
            </a:r>
            <a:endParaRPr lang="en-US" sz="1600" b="0" dirty="0">
              <a:effectLst/>
              <a:latin typeface="Calibri" pitchFamily="34" charset="0"/>
              <a:cs typeface="Calibri" pitchFamily="34" charset="0"/>
            </a:endParaRPr>
          </a:p>
          <a:p>
            <a:r>
              <a:rPr lang="en-US" sz="1600" dirty="0">
                <a:latin typeface="Calibri" pitchFamily="34" charset="0"/>
                <a:cs typeface="Calibri" pitchFamily="34" charset="0"/>
              </a:rPr>
              <a:t>Associate Professor of Medical Physiology, MAMC</a:t>
            </a:r>
            <a:endParaRPr lang="en-US" sz="1600" b="0" dirty="0">
              <a:effectLst/>
              <a:latin typeface="Calibri" pitchFamily="34" charset="0"/>
              <a:cs typeface="Calibri" pitchFamily="34" charset="0"/>
            </a:endParaRPr>
          </a:p>
          <a:p>
            <a:br>
              <a:rPr lang="en-US" sz="1600" b="0" dirty="0">
                <a:effectLst/>
              </a:rPr>
            </a:br>
            <a:endParaRPr lang="en-IN" sz="16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4016" y="875462"/>
            <a:ext cx="1187550" cy="1162260"/>
          </a:xfrm>
          <a:prstGeom prst="rect">
            <a:avLst/>
          </a:prstGeom>
        </p:spPr>
      </p:pic>
      <p:pic>
        <p:nvPicPr>
          <p:cNvPr id="6" name="Picture 5">
            <a:extLst>
              <a:ext uri="{FF2B5EF4-FFF2-40B4-BE49-F238E27FC236}">
                <a16:creationId xmlns:a16="http://schemas.microsoft.com/office/drawing/2014/main" id="{ECF1A2EF-1B77-4E6F-A5EE-B99FF5B97E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16416" y="192080"/>
            <a:ext cx="647734" cy="673546"/>
          </a:xfrm>
          <a:prstGeom prst="rect">
            <a:avLst/>
          </a:prstGeom>
        </p:spPr>
      </p:pic>
    </p:spTree>
    <p:extLst>
      <p:ext uri="{BB962C8B-B14F-4D97-AF65-F5344CB8AC3E}">
        <p14:creationId xmlns:p14="http://schemas.microsoft.com/office/powerpoint/2010/main" val="3303218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2" y="339502"/>
            <a:ext cx="7200800" cy="400110"/>
          </a:xfrm>
          <a:prstGeom prst="rect">
            <a:avLst/>
          </a:prstGeom>
          <a:noFill/>
        </p:spPr>
        <p:txBody>
          <a:bodyPr wrap="square" rtlCol="0">
            <a:spAutoFit/>
          </a:bodyPr>
          <a:lstStyle/>
          <a:p>
            <a:pPr algn="ctr"/>
            <a:r>
              <a:rPr lang="en-IN" sz="2000" b="1" dirty="0"/>
              <a:t>Topic: Do indigenous tobacco products causes additional harms? </a:t>
            </a:r>
          </a:p>
        </p:txBody>
      </p:sp>
      <p:sp>
        <p:nvSpPr>
          <p:cNvPr id="3" name="TextBox 2"/>
          <p:cNvSpPr txBox="1"/>
          <p:nvPr/>
        </p:nvSpPr>
        <p:spPr>
          <a:xfrm>
            <a:off x="539552" y="2658810"/>
            <a:ext cx="8189246" cy="2092881"/>
          </a:xfrm>
          <a:prstGeom prst="rect">
            <a:avLst/>
          </a:prstGeom>
          <a:noFill/>
        </p:spPr>
        <p:txBody>
          <a:bodyPr wrap="square" rtlCol="0">
            <a:spAutoFit/>
          </a:bodyPr>
          <a:lstStyle/>
          <a:p>
            <a:pPr marL="285750" indent="-285750" algn="just" fontAlgn="base">
              <a:buFont typeface="Arial" pitchFamily="34" charset="0"/>
              <a:buChar char="•"/>
            </a:pPr>
            <a:r>
              <a:rPr lang="en-US" sz="1600" dirty="0">
                <a:latin typeface="Calibri" pitchFamily="34" charset="0"/>
                <a:cs typeface="Calibri" pitchFamily="34" charset="0"/>
              </a:rPr>
              <a:t>Working as Associate professor in Oral Health Science Centre, PGI Chandigarh.</a:t>
            </a:r>
          </a:p>
          <a:p>
            <a:pPr marL="285750" indent="-285750" algn="just" fontAlgn="base">
              <a:buFont typeface="Arial" pitchFamily="34" charset="0"/>
              <a:buChar char="•"/>
            </a:pPr>
            <a:endParaRPr lang="en-US" sz="1600" dirty="0">
              <a:latin typeface="Calibri" pitchFamily="34" charset="0"/>
              <a:cs typeface="Calibri" pitchFamily="34" charset="0"/>
            </a:endParaRPr>
          </a:p>
          <a:p>
            <a:pPr marL="285750" indent="-285750" algn="just" fontAlgn="base">
              <a:buFont typeface="Arial" pitchFamily="34" charset="0"/>
              <a:buChar char="•"/>
            </a:pPr>
            <a:r>
              <a:rPr lang="en-US" sz="1600" dirty="0">
                <a:latin typeface="Calibri" pitchFamily="34" charset="0"/>
                <a:cs typeface="Calibri" pitchFamily="34" charset="0"/>
              </a:rPr>
              <a:t>Worked as a Research Officer in All India Institute of Medical Sciences, New Delhi for National Oral Health Program, Ministry of Health &amp; Family Welfare, Government of India.</a:t>
            </a:r>
          </a:p>
          <a:p>
            <a:pPr marL="285750" indent="-285750" algn="just" fontAlgn="base">
              <a:buFont typeface="Arial" pitchFamily="34" charset="0"/>
              <a:buChar char="•"/>
            </a:pPr>
            <a:endParaRPr lang="en-US" sz="1600" dirty="0">
              <a:latin typeface="Calibri" pitchFamily="34" charset="0"/>
              <a:cs typeface="Calibri" pitchFamily="34" charset="0"/>
            </a:endParaRPr>
          </a:p>
          <a:p>
            <a:pPr marL="285750" indent="-285750" algn="just" fontAlgn="base">
              <a:buFont typeface="Arial" pitchFamily="34" charset="0"/>
              <a:buChar char="•"/>
            </a:pPr>
            <a:r>
              <a:rPr lang="en-US" sz="1600" dirty="0">
                <a:latin typeface="Calibri" pitchFamily="34" charset="0"/>
                <a:cs typeface="Calibri" pitchFamily="34" charset="0"/>
              </a:rPr>
              <a:t>Did his Senior Residency from 2013 to 2016 in Centre for Dental Education and Research, All India Institute of Medical Sciences, New Delhi</a:t>
            </a:r>
          </a:p>
          <a:p>
            <a:pPr algn="just"/>
            <a:endParaRPr lang="en-IN" dirty="0"/>
          </a:p>
        </p:txBody>
      </p:sp>
      <p:sp>
        <p:nvSpPr>
          <p:cNvPr id="4" name="TextBox 3"/>
          <p:cNvSpPr txBox="1"/>
          <p:nvPr/>
        </p:nvSpPr>
        <p:spPr>
          <a:xfrm>
            <a:off x="2195736" y="1359183"/>
            <a:ext cx="4120918" cy="1384995"/>
          </a:xfrm>
          <a:prstGeom prst="rect">
            <a:avLst/>
          </a:prstGeom>
          <a:noFill/>
        </p:spPr>
        <p:txBody>
          <a:bodyPr wrap="square" rtlCol="0">
            <a:spAutoFit/>
          </a:bodyPr>
          <a:lstStyle/>
          <a:p>
            <a:r>
              <a:rPr lang="en-US" sz="1600" b="1" dirty="0">
                <a:latin typeface="Calibri" pitchFamily="34" charset="0"/>
                <a:cs typeface="Calibri" pitchFamily="34" charset="0"/>
              </a:rPr>
              <a:t>Dr. </a:t>
            </a:r>
            <a:r>
              <a:rPr lang="en-US" sz="1600" b="1" dirty="0" err="1">
                <a:latin typeface="Calibri" pitchFamily="34" charset="0"/>
                <a:cs typeface="Calibri" pitchFamily="34" charset="0"/>
              </a:rPr>
              <a:t>Arpit</a:t>
            </a:r>
            <a:r>
              <a:rPr lang="en-US" sz="1600" b="1" dirty="0">
                <a:latin typeface="Calibri" pitchFamily="34" charset="0"/>
                <a:cs typeface="Calibri" pitchFamily="34" charset="0"/>
              </a:rPr>
              <a:t> Gupta </a:t>
            </a:r>
            <a:endParaRPr lang="en-US" sz="1600" b="1" dirty="0">
              <a:effectLst/>
              <a:latin typeface="Calibri" pitchFamily="34" charset="0"/>
              <a:cs typeface="Calibri" pitchFamily="34" charset="0"/>
            </a:endParaRPr>
          </a:p>
          <a:p>
            <a:r>
              <a:rPr lang="en-US" sz="1600" b="1" dirty="0">
                <a:latin typeface="Calibri" pitchFamily="34" charset="0"/>
                <a:cs typeface="Calibri" pitchFamily="34" charset="0"/>
              </a:rPr>
              <a:t>Associate Professor, Oral Health Science Centre, PGIMER, Chandigarh</a:t>
            </a:r>
            <a:endParaRPr lang="en-US" sz="1600" b="1" dirty="0">
              <a:effectLst/>
              <a:latin typeface="Calibri" pitchFamily="34" charset="0"/>
              <a:cs typeface="Calibri" pitchFamily="34" charset="0"/>
            </a:endParaRPr>
          </a:p>
          <a:p>
            <a:br>
              <a:rPr lang="en-US" b="1" dirty="0">
                <a:latin typeface="Calibri" pitchFamily="34" charset="0"/>
                <a:cs typeface="Calibri" pitchFamily="34" charset="0"/>
              </a:rPr>
            </a:br>
            <a:endParaRPr lang="en-IN" b="1" dirty="0">
              <a:latin typeface="Calibri" pitchFamily="34" charset="0"/>
              <a:cs typeface="Calibri"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9592" y="1308584"/>
            <a:ext cx="1176106" cy="1176106"/>
          </a:xfrm>
          <a:prstGeom prst="rect">
            <a:avLst/>
          </a:prstGeom>
        </p:spPr>
      </p:pic>
      <p:pic>
        <p:nvPicPr>
          <p:cNvPr id="6" name="Picture 5">
            <a:extLst>
              <a:ext uri="{FF2B5EF4-FFF2-40B4-BE49-F238E27FC236}">
                <a16:creationId xmlns:a16="http://schemas.microsoft.com/office/drawing/2014/main" id="{ECF1A2EF-1B77-4E6F-A5EE-B99FF5B97E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16416" y="192080"/>
            <a:ext cx="647734" cy="673546"/>
          </a:xfrm>
          <a:prstGeom prst="rect">
            <a:avLst/>
          </a:prstGeom>
        </p:spPr>
      </p:pic>
    </p:spTree>
    <p:extLst>
      <p:ext uri="{BB962C8B-B14F-4D97-AF65-F5344CB8AC3E}">
        <p14:creationId xmlns:p14="http://schemas.microsoft.com/office/powerpoint/2010/main" val="2271618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2" y="339502"/>
            <a:ext cx="7416824" cy="646331"/>
          </a:xfrm>
          <a:prstGeom prst="rect">
            <a:avLst/>
          </a:prstGeom>
          <a:noFill/>
        </p:spPr>
        <p:txBody>
          <a:bodyPr wrap="square" rtlCol="0">
            <a:spAutoFit/>
          </a:bodyPr>
          <a:lstStyle/>
          <a:p>
            <a:pPr algn="ctr"/>
            <a:r>
              <a:rPr lang="en-IN" b="1" dirty="0"/>
              <a:t>Topic: </a:t>
            </a:r>
            <a:r>
              <a:rPr lang="en-GB" b="1" dirty="0"/>
              <a:t>Challenges and recommendations to address indigenous tobacco products in India</a:t>
            </a:r>
            <a:endParaRPr lang="en-IN" b="1" dirty="0"/>
          </a:p>
        </p:txBody>
      </p:sp>
      <p:sp>
        <p:nvSpPr>
          <p:cNvPr id="3" name="TextBox 2"/>
          <p:cNvSpPr txBox="1"/>
          <p:nvPr/>
        </p:nvSpPr>
        <p:spPr>
          <a:xfrm>
            <a:off x="395536" y="2311956"/>
            <a:ext cx="8244747" cy="2092881"/>
          </a:xfrm>
          <a:prstGeom prst="rect">
            <a:avLst/>
          </a:prstGeom>
          <a:noFill/>
        </p:spPr>
        <p:txBody>
          <a:bodyPr wrap="square" rtlCol="0">
            <a:spAutoFit/>
          </a:bodyPr>
          <a:lstStyle/>
          <a:p>
            <a:pPr marL="285750" indent="-285750" algn="just" fontAlgn="base">
              <a:buFont typeface="Arial" pitchFamily="34" charset="0"/>
              <a:buChar char="•"/>
            </a:pPr>
            <a:r>
              <a:rPr lang="en-US" sz="1600" dirty="0">
                <a:latin typeface="Calibri" pitchFamily="34" charset="0"/>
                <a:cs typeface="Calibri" pitchFamily="34" charset="0"/>
              </a:rPr>
              <a:t>State Program Officer for NCDs prevention and control in Himachal Pradesh focusing on  integrated approach and digital surveillance of all common NCDs.</a:t>
            </a:r>
            <a:r>
              <a:rPr lang="en-US" sz="1600" b="1" dirty="0">
                <a:latin typeface="Calibri" pitchFamily="34" charset="0"/>
                <a:cs typeface="Calibri" pitchFamily="34" charset="0"/>
              </a:rPr>
              <a:t> </a:t>
            </a:r>
          </a:p>
          <a:p>
            <a:pPr marL="285750" indent="-285750" algn="just" fontAlgn="base">
              <a:buFont typeface="Arial" pitchFamily="34" charset="0"/>
              <a:buChar char="•"/>
            </a:pPr>
            <a:r>
              <a:rPr lang="en-US" sz="1600" b="1" dirty="0">
                <a:latin typeface="Calibri" pitchFamily="34" charset="0"/>
                <a:cs typeface="Calibri" pitchFamily="34" charset="0"/>
              </a:rPr>
              <a:t>Masters of Public Health </a:t>
            </a:r>
            <a:r>
              <a:rPr lang="en-US" sz="1600" dirty="0">
                <a:latin typeface="Calibri" pitchFamily="34" charset="0"/>
                <a:cs typeface="Calibri" pitchFamily="34" charset="0"/>
              </a:rPr>
              <a:t>from </a:t>
            </a:r>
            <a:r>
              <a:rPr lang="en-US" sz="1600" b="1" dirty="0">
                <a:latin typeface="Calibri" pitchFamily="34" charset="0"/>
                <a:cs typeface="Calibri" pitchFamily="34" charset="0"/>
              </a:rPr>
              <a:t>Postgraduate Institute of Medical Education and Research. </a:t>
            </a:r>
            <a:endParaRPr lang="en-US" sz="1600" dirty="0">
              <a:latin typeface="Calibri" pitchFamily="34" charset="0"/>
              <a:cs typeface="Calibri" pitchFamily="34" charset="0"/>
            </a:endParaRPr>
          </a:p>
          <a:p>
            <a:pPr marL="285750" indent="-285750" algn="just" fontAlgn="base">
              <a:buFont typeface="Arial" pitchFamily="34" charset="0"/>
              <a:buChar char="•"/>
            </a:pPr>
            <a:r>
              <a:rPr lang="en-US" sz="1600" dirty="0">
                <a:latin typeface="Calibri" pitchFamily="34" charset="0"/>
                <a:cs typeface="Calibri" pitchFamily="34" charset="0"/>
              </a:rPr>
              <a:t>Worked as a </a:t>
            </a:r>
            <a:r>
              <a:rPr lang="en-US" sz="1600" b="1" dirty="0">
                <a:latin typeface="Calibri" pitchFamily="34" charset="0"/>
                <a:cs typeface="Calibri" pitchFamily="34" charset="0"/>
              </a:rPr>
              <a:t>Medical Officer </a:t>
            </a:r>
            <a:r>
              <a:rPr lang="en-US" sz="1600" dirty="0">
                <a:latin typeface="Calibri" pitchFamily="34" charset="0"/>
                <a:cs typeface="Calibri" pitchFamily="34" charset="0"/>
              </a:rPr>
              <a:t>in one of the remotest Primary Health Centre in the State of Himachal Pradesh in 2002.</a:t>
            </a:r>
          </a:p>
          <a:p>
            <a:pPr marL="285750" indent="-285750" algn="just" fontAlgn="base">
              <a:buFont typeface="Arial" pitchFamily="34" charset="0"/>
              <a:buChar char="•"/>
            </a:pPr>
            <a:r>
              <a:rPr lang="en-US" sz="1600" b="1" dirty="0">
                <a:latin typeface="Calibri" pitchFamily="34" charset="0"/>
                <a:cs typeface="Calibri" pitchFamily="34" charset="0"/>
              </a:rPr>
              <a:t>State Nodal Officer for Tobacco Control </a:t>
            </a:r>
            <a:r>
              <a:rPr lang="en-US" sz="1600" dirty="0">
                <a:latin typeface="Calibri" pitchFamily="34" charset="0"/>
                <a:cs typeface="Calibri" pitchFamily="34" charset="0"/>
              </a:rPr>
              <a:t>School Health Programs in 2007.</a:t>
            </a:r>
          </a:p>
          <a:p>
            <a:pPr marL="285750" indent="-285750" algn="just" fontAlgn="base">
              <a:buFont typeface="Arial" pitchFamily="34" charset="0"/>
              <a:buChar char="•"/>
            </a:pPr>
            <a:r>
              <a:rPr lang="en-US" sz="1600" b="1" dirty="0">
                <a:latin typeface="Calibri" pitchFamily="34" charset="0"/>
                <a:cs typeface="Calibri" pitchFamily="34" charset="0"/>
              </a:rPr>
              <a:t>District Program Officer</a:t>
            </a:r>
            <a:r>
              <a:rPr lang="en-US" sz="1600" dirty="0">
                <a:latin typeface="Calibri" pitchFamily="34" charset="0"/>
                <a:cs typeface="Calibri" pitchFamily="34" charset="0"/>
              </a:rPr>
              <a:t> from 2013 to 2014 for preventing female </a:t>
            </a:r>
            <a:r>
              <a:rPr lang="en-US" sz="1600" dirty="0" err="1">
                <a:latin typeface="Calibri" pitchFamily="34" charset="0"/>
                <a:cs typeface="Calibri" pitchFamily="34" charset="0"/>
              </a:rPr>
              <a:t>foeticide</a:t>
            </a:r>
            <a:r>
              <a:rPr lang="en-US" sz="1600" dirty="0">
                <a:latin typeface="Calibri" pitchFamily="34" charset="0"/>
                <a:cs typeface="Calibri" pitchFamily="34" charset="0"/>
              </a:rPr>
              <a:t>.</a:t>
            </a:r>
          </a:p>
          <a:p>
            <a:pPr algn="just"/>
            <a:endParaRPr lang="en-IN" dirty="0">
              <a:latin typeface="Calibri" pitchFamily="34" charset="0"/>
              <a:cs typeface="Calibri" pitchFamily="34" charset="0"/>
            </a:endParaRPr>
          </a:p>
        </p:txBody>
      </p:sp>
      <p:sp>
        <p:nvSpPr>
          <p:cNvPr id="4" name="TextBox 3"/>
          <p:cNvSpPr txBox="1"/>
          <p:nvPr/>
        </p:nvSpPr>
        <p:spPr>
          <a:xfrm>
            <a:off x="2627784" y="1203598"/>
            <a:ext cx="3249561" cy="830997"/>
          </a:xfrm>
          <a:prstGeom prst="rect">
            <a:avLst/>
          </a:prstGeom>
          <a:noFill/>
        </p:spPr>
        <p:txBody>
          <a:bodyPr wrap="square" rtlCol="0">
            <a:spAutoFit/>
          </a:bodyPr>
          <a:lstStyle/>
          <a:p>
            <a:r>
              <a:rPr lang="en-US" sz="1600" b="1" dirty="0">
                <a:latin typeface="Calibri" pitchFamily="34" charset="0"/>
                <a:cs typeface="Calibri" pitchFamily="34" charset="0"/>
              </a:rPr>
              <a:t>Dr. </a:t>
            </a:r>
            <a:r>
              <a:rPr lang="en-US" sz="1600" b="1" dirty="0" err="1">
                <a:latin typeface="Calibri" pitchFamily="34" charset="0"/>
                <a:cs typeface="Calibri" pitchFamily="34" charset="0"/>
              </a:rPr>
              <a:t>Gopal</a:t>
            </a:r>
            <a:r>
              <a:rPr lang="en-US" sz="1600" b="1" dirty="0">
                <a:latin typeface="Calibri" pitchFamily="34" charset="0"/>
                <a:cs typeface="Calibri" pitchFamily="34" charset="0"/>
              </a:rPr>
              <a:t> </a:t>
            </a:r>
            <a:r>
              <a:rPr lang="en-US" sz="1600" b="1" dirty="0" err="1">
                <a:latin typeface="Calibri" pitchFamily="34" charset="0"/>
                <a:cs typeface="Calibri" pitchFamily="34" charset="0"/>
              </a:rPr>
              <a:t>Chauhan</a:t>
            </a:r>
            <a:endParaRPr lang="en-US" sz="1600" b="1" dirty="0">
              <a:latin typeface="Calibri" pitchFamily="34" charset="0"/>
              <a:cs typeface="Calibri" pitchFamily="34" charset="0"/>
            </a:endParaRPr>
          </a:p>
          <a:p>
            <a:r>
              <a:rPr lang="en-US" sz="1600" b="1" dirty="0">
                <a:latin typeface="Calibri" pitchFamily="34" charset="0"/>
                <a:cs typeface="Calibri" pitchFamily="34" charset="0"/>
              </a:rPr>
              <a:t>SPO, NTCP, Govt. of Himachal Pradesh </a:t>
            </a:r>
            <a:endParaRPr lang="en-IN" sz="1600" b="1" dirty="0">
              <a:latin typeface="Calibri" pitchFamily="34" charset="0"/>
              <a:cs typeface="Calibri"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616" y="1047678"/>
            <a:ext cx="1142836" cy="1142836"/>
          </a:xfrm>
          <a:prstGeom prst="rect">
            <a:avLst/>
          </a:prstGeom>
        </p:spPr>
      </p:pic>
      <p:pic>
        <p:nvPicPr>
          <p:cNvPr id="6" name="Picture 5">
            <a:extLst>
              <a:ext uri="{FF2B5EF4-FFF2-40B4-BE49-F238E27FC236}">
                <a16:creationId xmlns:a16="http://schemas.microsoft.com/office/drawing/2014/main" id="{ECF1A2EF-1B77-4E6F-A5EE-B99FF5B97E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16416" y="192080"/>
            <a:ext cx="647734" cy="673546"/>
          </a:xfrm>
          <a:prstGeom prst="rect">
            <a:avLst/>
          </a:prstGeom>
        </p:spPr>
      </p:pic>
    </p:spTree>
    <p:extLst>
      <p:ext uri="{BB962C8B-B14F-4D97-AF65-F5344CB8AC3E}">
        <p14:creationId xmlns:p14="http://schemas.microsoft.com/office/powerpoint/2010/main" val="3931772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7233" y="226288"/>
            <a:ext cx="7128792" cy="646331"/>
          </a:xfrm>
          <a:prstGeom prst="rect">
            <a:avLst/>
          </a:prstGeom>
          <a:noFill/>
        </p:spPr>
        <p:txBody>
          <a:bodyPr wrap="square" rtlCol="0">
            <a:spAutoFit/>
          </a:bodyPr>
          <a:lstStyle/>
          <a:p>
            <a:pPr algn="ctr"/>
            <a:r>
              <a:rPr lang="en-IN" b="1" dirty="0"/>
              <a:t>Topic: Various Government Initiatives for regulation/elimination of indigenous tobacco products</a:t>
            </a:r>
          </a:p>
        </p:txBody>
      </p:sp>
      <p:sp>
        <p:nvSpPr>
          <p:cNvPr id="3" name="TextBox 2"/>
          <p:cNvSpPr txBox="1"/>
          <p:nvPr/>
        </p:nvSpPr>
        <p:spPr>
          <a:xfrm>
            <a:off x="323528" y="2211710"/>
            <a:ext cx="8676456" cy="2062103"/>
          </a:xfrm>
          <a:prstGeom prst="rect">
            <a:avLst/>
          </a:prstGeom>
          <a:noFill/>
        </p:spPr>
        <p:txBody>
          <a:bodyPr wrap="square" rtlCol="0">
            <a:spAutoFit/>
          </a:bodyPr>
          <a:lstStyle/>
          <a:p>
            <a:pPr marL="171450" indent="-171450" algn="just" fontAlgn="base">
              <a:buFont typeface="Arial" pitchFamily="34" charset="0"/>
              <a:buChar char="•"/>
            </a:pPr>
            <a:r>
              <a:rPr lang="en-US" sz="1600" dirty="0">
                <a:latin typeface="Calibri" pitchFamily="34" charset="0"/>
                <a:cs typeface="Calibri" pitchFamily="34" charset="0"/>
              </a:rPr>
              <a:t>Dr. </a:t>
            </a:r>
            <a:r>
              <a:rPr lang="en-US" sz="1600" dirty="0" err="1">
                <a:latin typeface="Calibri" pitchFamily="34" charset="0"/>
                <a:cs typeface="Calibri" pitchFamily="34" charset="0"/>
              </a:rPr>
              <a:t>Leimapokpam</a:t>
            </a:r>
            <a:r>
              <a:rPr lang="en-US" sz="1600" dirty="0">
                <a:latin typeface="Calibri" pitchFamily="34" charset="0"/>
                <a:cs typeface="Calibri" pitchFamily="34" charset="0"/>
              </a:rPr>
              <a:t> </a:t>
            </a:r>
            <a:r>
              <a:rPr lang="en-US" sz="1600" dirty="0" err="1">
                <a:latin typeface="Calibri" pitchFamily="34" charset="0"/>
                <a:cs typeface="Calibri" pitchFamily="34" charset="0"/>
              </a:rPr>
              <a:t>Swasticharan</a:t>
            </a:r>
            <a:r>
              <a:rPr lang="en-US" sz="1600" dirty="0">
                <a:latin typeface="Calibri" pitchFamily="34" charset="0"/>
                <a:cs typeface="Calibri" pitchFamily="34" charset="0"/>
              </a:rPr>
              <a:t> currently leads three national level Non-Communicable Disease </a:t>
            </a:r>
            <a:r>
              <a:rPr lang="en-US" sz="1600" dirty="0" err="1">
                <a:latin typeface="Calibri" pitchFamily="34" charset="0"/>
                <a:cs typeface="Calibri" pitchFamily="34" charset="0"/>
              </a:rPr>
              <a:t>programmes</a:t>
            </a:r>
            <a:r>
              <a:rPr lang="en-US" sz="1600" dirty="0">
                <a:latin typeface="Calibri" pitchFamily="34" charset="0"/>
                <a:cs typeface="Calibri" pitchFamily="34" charset="0"/>
              </a:rPr>
              <a:t> in the Directorate General of Health Services, Ministry of Health, Government of India.</a:t>
            </a:r>
          </a:p>
          <a:p>
            <a:pPr marL="171450" indent="-171450" algn="just" fontAlgn="base">
              <a:buFont typeface="Arial" pitchFamily="34" charset="0"/>
              <a:buChar char="•"/>
            </a:pPr>
            <a:endParaRPr lang="en-US" sz="1600" dirty="0">
              <a:latin typeface="Calibri" pitchFamily="34" charset="0"/>
              <a:cs typeface="Calibri" pitchFamily="34" charset="0"/>
            </a:endParaRPr>
          </a:p>
          <a:p>
            <a:pPr marL="171450" indent="-171450" algn="just" fontAlgn="base">
              <a:buFont typeface="Arial" pitchFamily="34" charset="0"/>
              <a:buChar char="•"/>
            </a:pPr>
            <a:r>
              <a:rPr lang="en-US" sz="1600" dirty="0">
                <a:latin typeface="Calibri" pitchFamily="34" charset="0"/>
                <a:cs typeface="Calibri" pitchFamily="34" charset="0"/>
              </a:rPr>
              <a:t>Obtained his medical degree in Community Health Administration from Delhi University, Delhi, India, and Master’s in Public Health (MPH) from Massey University, New Zealand. His main interest is in Operational Research.</a:t>
            </a:r>
          </a:p>
          <a:p>
            <a:pPr marL="171450" indent="-171450" algn="just" fontAlgn="base">
              <a:buFont typeface="Arial" pitchFamily="34" charset="0"/>
              <a:buChar char="•"/>
            </a:pPr>
            <a:endParaRPr lang="en-US" sz="1600" dirty="0">
              <a:latin typeface="Calibri" pitchFamily="34" charset="0"/>
              <a:cs typeface="Calibri" pitchFamily="34" charset="0"/>
            </a:endParaRPr>
          </a:p>
          <a:p>
            <a:pPr marL="171450" indent="-171450" algn="just" fontAlgn="base">
              <a:buFont typeface="Arial" pitchFamily="34" charset="0"/>
              <a:buChar char="•"/>
            </a:pPr>
            <a:r>
              <a:rPr lang="en-US" sz="1600" dirty="0">
                <a:latin typeface="Calibri" pitchFamily="34" charset="0"/>
                <a:cs typeface="Calibri" pitchFamily="34" charset="0"/>
              </a:rPr>
              <a:t>He also attended the PH-LEADER </a:t>
            </a:r>
            <a:r>
              <a:rPr lang="en-US" sz="1600" dirty="0" err="1">
                <a:latin typeface="Calibri" pitchFamily="34" charset="0"/>
                <a:cs typeface="Calibri" pitchFamily="34" charset="0"/>
              </a:rPr>
              <a:t>programme</a:t>
            </a:r>
            <a:r>
              <a:rPr lang="en-US" sz="1600" dirty="0">
                <a:latin typeface="Calibri" pitchFamily="34" charset="0"/>
                <a:cs typeface="Calibri" pitchFamily="34" charset="0"/>
              </a:rPr>
              <a:t>.</a:t>
            </a:r>
            <a:endParaRPr lang="en-IN" dirty="0"/>
          </a:p>
        </p:txBody>
      </p:sp>
      <p:sp>
        <p:nvSpPr>
          <p:cNvPr id="4" name="TextBox 3"/>
          <p:cNvSpPr txBox="1"/>
          <p:nvPr/>
        </p:nvSpPr>
        <p:spPr>
          <a:xfrm>
            <a:off x="2483768" y="1275606"/>
            <a:ext cx="3960440" cy="584775"/>
          </a:xfrm>
          <a:prstGeom prst="rect">
            <a:avLst/>
          </a:prstGeom>
          <a:noFill/>
        </p:spPr>
        <p:txBody>
          <a:bodyPr wrap="square" rtlCol="0">
            <a:spAutoFit/>
          </a:bodyPr>
          <a:lstStyle/>
          <a:p>
            <a:r>
              <a:rPr lang="en-IN" sz="1600" b="1" dirty="0" err="1">
                <a:latin typeface="Calibri" pitchFamily="34" charset="0"/>
                <a:cs typeface="Calibri" pitchFamily="34" charset="0"/>
              </a:rPr>
              <a:t>Dr.</a:t>
            </a:r>
            <a:r>
              <a:rPr lang="en-IN" sz="1600" b="1" dirty="0">
                <a:latin typeface="Calibri" pitchFamily="34" charset="0"/>
                <a:cs typeface="Calibri" pitchFamily="34" charset="0"/>
              </a:rPr>
              <a:t> L </a:t>
            </a:r>
            <a:r>
              <a:rPr lang="en-IN" sz="1600" b="1" dirty="0" err="1">
                <a:latin typeface="Calibri" pitchFamily="34" charset="0"/>
                <a:cs typeface="Calibri" pitchFamily="34" charset="0"/>
              </a:rPr>
              <a:t>Swasticharan</a:t>
            </a:r>
            <a:endParaRPr lang="en-IN" sz="1600" b="1" dirty="0">
              <a:latin typeface="Calibri" pitchFamily="34" charset="0"/>
              <a:cs typeface="Calibri" pitchFamily="34" charset="0"/>
            </a:endParaRPr>
          </a:p>
          <a:p>
            <a:r>
              <a:rPr lang="en-IN" sz="1600" b="1" dirty="0" err="1">
                <a:latin typeface="Calibri" pitchFamily="34" charset="0"/>
                <a:cs typeface="Calibri" pitchFamily="34" charset="0"/>
              </a:rPr>
              <a:t>Addl</a:t>
            </a:r>
            <a:r>
              <a:rPr lang="en-IN" sz="1600" b="1" dirty="0">
                <a:latin typeface="Calibri" pitchFamily="34" charset="0"/>
                <a:cs typeface="Calibri" pitchFamily="34" charset="0"/>
              </a:rPr>
              <a:t> DDG, </a:t>
            </a:r>
            <a:r>
              <a:rPr lang="en-IN" sz="1600" b="1" dirty="0" err="1">
                <a:latin typeface="Calibri" pitchFamily="34" charset="0"/>
                <a:cs typeface="Calibri" pitchFamily="34" charset="0"/>
              </a:rPr>
              <a:t>MoHFW</a:t>
            </a:r>
            <a:r>
              <a:rPr lang="en-IN" sz="1600" b="1" dirty="0">
                <a:latin typeface="Calibri" pitchFamily="34" charset="0"/>
                <a:cs typeface="Calibri" pitchFamily="34" charset="0"/>
              </a:rPr>
              <a:t>, GOI</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5617" y="946356"/>
            <a:ext cx="1152128" cy="1109956"/>
          </a:xfrm>
          <a:prstGeom prst="rect">
            <a:avLst/>
          </a:prstGeom>
        </p:spPr>
      </p:pic>
      <p:pic>
        <p:nvPicPr>
          <p:cNvPr id="6" name="Picture 5">
            <a:extLst>
              <a:ext uri="{FF2B5EF4-FFF2-40B4-BE49-F238E27FC236}">
                <a16:creationId xmlns:a16="http://schemas.microsoft.com/office/drawing/2014/main" id="{ECF1A2EF-1B77-4E6F-A5EE-B99FF5B97E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16416" y="192080"/>
            <a:ext cx="647734" cy="673546"/>
          </a:xfrm>
          <a:prstGeom prst="rect">
            <a:avLst/>
          </a:prstGeom>
        </p:spPr>
      </p:pic>
    </p:spTree>
    <p:extLst>
      <p:ext uri="{BB962C8B-B14F-4D97-AF65-F5344CB8AC3E}">
        <p14:creationId xmlns:p14="http://schemas.microsoft.com/office/powerpoint/2010/main" val="2125220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19672" y="1779662"/>
            <a:ext cx="6264696" cy="1323439"/>
          </a:xfrm>
          <a:prstGeom prst="rect">
            <a:avLst/>
          </a:prstGeom>
        </p:spPr>
        <p:style>
          <a:lnRef idx="2">
            <a:schemeClr val="dk1"/>
          </a:lnRef>
          <a:fillRef idx="1">
            <a:schemeClr val="lt1"/>
          </a:fillRef>
          <a:effectRef idx="0">
            <a:schemeClr val="dk1"/>
          </a:effectRef>
          <a:fontRef idx="minor">
            <a:schemeClr val="dk1"/>
          </a:fontRef>
        </p:style>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IN" sz="4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FINALIZATION OF RECOMMENDATIONS</a:t>
            </a:r>
          </a:p>
        </p:txBody>
      </p:sp>
      <p:pic>
        <p:nvPicPr>
          <p:cNvPr id="3" name="Picture 2">
            <a:extLst>
              <a:ext uri="{FF2B5EF4-FFF2-40B4-BE49-F238E27FC236}">
                <a16:creationId xmlns:a16="http://schemas.microsoft.com/office/drawing/2014/main" id="{ECF1A2EF-1B77-4E6F-A5EE-B99FF5B97E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16416" y="192080"/>
            <a:ext cx="647734" cy="673546"/>
          </a:xfrm>
          <a:prstGeom prst="rect">
            <a:avLst/>
          </a:prstGeom>
        </p:spPr>
      </p:pic>
    </p:spTree>
    <p:extLst>
      <p:ext uri="{BB962C8B-B14F-4D97-AF65-F5344CB8AC3E}">
        <p14:creationId xmlns:p14="http://schemas.microsoft.com/office/powerpoint/2010/main" val="3111026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411510"/>
            <a:ext cx="7416824" cy="369332"/>
          </a:xfrm>
          <a:prstGeom prst="rect">
            <a:avLst/>
          </a:prstGeom>
          <a:noFill/>
        </p:spPr>
        <p:txBody>
          <a:bodyPr wrap="square" rtlCol="0">
            <a:spAutoFit/>
          </a:bodyPr>
          <a:lstStyle/>
          <a:p>
            <a:pPr algn="ctr"/>
            <a:r>
              <a:rPr lang="en-IN" b="1" dirty="0"/>
              <a:t>Vote of Thanks</a:t>
            </a:r>
          </a:p>
        </p:txBody>
      </p:sp>
      <p:sp>
        <p:nvSpPr>
          <p:cNvPr id="3" name="TextBox 2"/>
          <p:cNvSpPr txBox="1"/>
          <p:nvPr/>
        </p:nvSpPr>
        <p:spPr>
          <a:xfrm>
            <a:off x="2411760" y="1131589"/>
            <a:ext cx="3744416" cy="830997"/>
          </a:xfrm>
          <a:prstGeom prst="rect">
            <a:avLst/>
          </a:prstGeom>
          <a:noFill/>
        </p:spPr>
        <p:txBody>
          <a:bodyPr wrap="square" rtlCol="0">
            <a:spAutoFit/>
          </a:bodyPr>
          <a:lstStyle/>
          <a:p>
            <a:r>
              <a:rPr lang="en-IN" sz="1600" b="1" dirty="0" err="1">
                <a:latin typeface="Calibri" pitchFamily="34" charset="0"/>
                <a:cs typeface="Calibri" pitchFamily="34" charset="0"/>
              </a:rPr>
              <a:t>Dr.</a:t>
            </a:r>
            <a:r>
              <a:rPr lang="en-IN" sz="1600" b="1" dirty="0">
                <a:latin typeface="Calibri" pitchFamily="34" charset="0"/>
                <a:cs typeface="Calibri" pitchFamily="34" charset="0"/>
              </a:rPr>
              <a:t> </a:t>
            </a:r>
            <a:r>
              <a:rPr lang="en-IN" sz="1600" b="1" dirty="0" err="1">
                <a:latin typeface="Calibri" pitchFamily="34" charset="0"/>
                <a:cs typeface="Calibri" pitchFamily="34" charset="0"/>
              </a:rPr>
              <a:t>Kanika</a:t>
            </a:r>
            <a:r>
              <a:rPr lang="en-IN" sz="1600" b="1" dirty="0">
                <a:latin typeface="Calibri" pitchFamily="34" charset="0"/>
                <a:cs typeface="Calibri" pitchFamily="34" charset="0"/>
              </a:rPr>
              <a:t> Mehta</a:t>
            </a:r>
          </a:p>
          <a:p>
            <a:r>
              <a:rPr lang="en-IN" sz="1600" b="1" dirty="0">
                <a:latin typeface="Calibri" pitchFamily="34" charset="0"/>
                <a:cs typeface="Calibri" pitchFamily="34" charset="0"/>
              </a:rPr>
              <a:t>Program Officer, Coordination and Documentation, PGIMER Chandigarh</a:t>
            </a:r>
          </a:p>
        </p:txBody>
      </p:sp>
      <p:sp>
        <p:nvSpPr>
          <p:cNvPr id="4" name="TextBox 3"/>
          <p:cNvSpPr txBox="1"/>
          <p:nvPr/>
        </p:nvSpPr>
        <p:spPr>
          <a:xfrm>
            <a:off x="539552" y="2313956"/>
            <a:ext cx="8280920" cy="2062103"/>
          </a:xfrm>
          <a:prstGeom prst="rect">
            <a:avLst/>
          </a:prstGeom>
          <a:noFill/>
        </p:spPr>
        <p:txBody>
          <a:bodyPr wrap="square" rtlCol="0">
            <a:spAutoFit/>
          </a:bodyPr>
          <a:lstStyle/>
          <a:p>
            <a:pPr marL="285750" indent="-285750">
              <a:buFont typeface="Arial" pitchFamily="34" charset="0"/>
              <a:buChar char="•"/>
            </a:pPr>
            <a:r>
              <a:rPr lang="en-US" sz="1600" dirty="0">
                <a:latin typeface="Calibri" pitchFamily="34" charset="0"/>
                <a:cs typeface="Calibri" pitchFamily="34" charset="0"/>
              </a:rPr>
              <a:t>Dr. Kanika Mehta is working as a Program officer (Coordination and Documentation) in the BI (UNION) Project.</a:t>
            </a:r>
          </a:p>
          <a:p>
            <a:pPr marL="285750" indent="-285750">
              <a:buFont typeface="Arial" pitchFamily="34" charset="0"/>
              <a:buChar char="•"/>
            </a:pPr>
            <a:r>
              <a:rPr lang="en-US" sz="1600" dirty="0">
                <a:latin typeface="Calibri" pitchFamily="34" charset="0"/>
                <a:cs typeface="Calibri" pitchFamily="34" charset="0"/>
              </a:rPr>
              <a:t>Master in Public Health from Panjab University, Chandigarh. </a:t>
            </a:r>
          </a:p>
          <a:p>
            <a:pPr marL="285750" indent="-285750">
              <a:buFont typeface="Arial" pitchFamily="34" charset="0"/>
              <a:buChar char="•"/>
            </a:pPr>
            <a:r>
              <a:rPr lang="en-US" sz="1600" dirty="0">
                <a:latin typeface="Calibri" pitchFamily="34" charset="0"/>
                <a:cs typeface="Calibri" pitchFamily="34" charset="0"/>
              </a:rPr>
              <a:t>Provides technical assistance for development, monitoring and evaluation of Tobacco Free Times(Bi-monthly Publication).</a:t>
            </a:r>
          </a:p>
          <a:p>
            <a:pPr marL="285750" indent="-285750">
              <a:buFont typeface="Arial" pitchFamily="34" charset="0"/>
              <a:buChar char="•"/>
            </a:pPr>
            <a:r>
              <a:rPr lang="en-US" sz="1600" dirty="0">
                <a:latin typeface="Calibri" pitchFamily="34" charset="0"/>
                <a:cs typeface="Calibri" pitchFamily="34" charset="0"/>
              </a:rPr>
              <a:t>She also contributes for writing reports, social media stories, live feeds on various social media platforms (twitter, </a:t>
            </a:r>
            <a:r>
              <a:rPr lang="en-US" sz="1600" dirty="0" err="1">
                <a:latin typeface="Calibri" pitchFamily="34" charset="0"/>
                <a:cs typeface="Calibri" pitchFamily="34" charset="0"/>
              </a:rPr>
              <a:t>facebook</a:t>
            </a:r>
            <a:r>
              <a:rPr lang="en-US" sz="1600" dirty="0">
                <a:latin typeface="Calibri" pitchFamily="34" charset="0"/>
                <a:cs typeface="Calibri" pitchFamily="34" charset="0"/>
              </a:rPr>
              <a:t> and </a:t>
            </a:r>
            <a:r>
              <a:rPr lang="en-US" sz="1600" dirty="0" err="1">
                <a:latin typeface="Calibri" pitchFamily="34" charset="0"/>
                <a:cs typeface="Calibri" pitchFamily="34" charset="0"/>
              </a:rPr>
              <a:t>youtube</a:t>
            </a:r>
            <a:r>
              <a:rPr lang="en-US" sz="1600" dirty="0">
                <a:latin typeface="Calibri" pitchFamily="34" charset="0"/>
                <a:cs typeface="Calibri" pitchFamily="34" charset="0"/>
              </a:rPr>
              <a:t>). </a:t>
            </a:r>
          </a:p>
          <a:p>
            <a:pPr marL="285750" indent="-285750">
              <a:buFont typeface="Arial" pitchFamily="34" charset="0"/>
              <a:buChar char="•"/>
            </a:pPr>
            <a:r>
              <a:rPr lang="en-US" sz="1600" dirty="0">
                <a:latin typeface="Calibri" pitchFamily="34" charset="0"/>
                <a:cs typeface="Calibri" pitchFamily="34" charset="0"/>
              </a:rPr>
              <a:t>She has a clinical experience as a Ayurvedic Practitioner.</a:t>
            </a:r>
            <a:endParaRPr lang="en-IN" sz="1600" dirty="0">
              <a:latin typeface="Calibri" pitchFamily="34" charset="0"/>
              <a:cs typeface="Calibri"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3431" y="713009"/>
            <a:ext cx="1249577" cy="1249577"/>
          </a:xfrm>
          <a:prstGeom prst="rect">
            <a:avLst/>
          </a:prstGeom>
        </p:spPr>
      </p:pic>
      <p:pic>
        <p:nvPicPr>
          <p:cNvPr id="6" name="Picture 5">
            <a:extLst>
              <a:ext uri="{FF2B5EF4-FFF2-40B4-BE49-F238E27FC236}">
                <a16:creationId xmlns:a16="http://schemas.microsoft.com/office/drawing/2014/main" id="{ECF1A2EF-1B77-4E6F-A5EE-B99FF5B97E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16416" y="192080"/>
            <a:ext cx="647734" cy="673546"/>
          </a:xfrm>
          <a:prstGeom prst="rect">
            <a:avLst/>
          </a:prstGeom>
        </p:spPr>
      </p:pic>
    </p:spTree>
    <p:extLst>
      <p:ext uri="{BB962C8B-B14F-4D97-AF65-F5344CB8AC3E}">
        <p14:creationId xmlns:p14="http://schemas.microsoft.com/office/powerpoint/2010/main" val="3277923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Title 178"/>
          <p:cNvSpPr>
            <a:spLocks noGrp="1"/>
          </p:cNvSpPr>
          <p:nvPr>
            <p:ph type="title"/>
          </p:nvPr>
        </p:nvSpPr>
        <p:spPr/>
        <p:txBody>
          <a:bodyPr>
            <a:normAutofit/>
          </a:bodyPr>
          <a:lstStyle/>
          <a:p>
            <a:pPr algn="ctr"/>
            <a:r>
              <a:rPr lang="en-US" sz="2475" b="1" dirty="0"/>
              <a:t>Project team</a:t>
            </a:r>
          </a:p>
        </p:txBody>
      </p:sp>
      <p:grpSp>
        <p:nvGrpSpPr>
          <p:cNvPr id="5" name="Group 4"/>
          <p:cNvGrpSpPr/>
          <p:nvPr/>
        </p:nvGrpSpPr>
        <p:grpSpPr>
          <a:xfrm>
            <a:off x="827585" y="1230669"/>
            <a:ext cx="1831294" cy="2029819"/>
            <a:chOff x="330426" y="1675488"/>
            <a:chExt cx="2708339" cy="2706425"/>
          </a:xfrm>
        </p:grpSpPr>
        <p:sp>
          <p:nvSpPr>
            <p:cNvPr id="14" name="Oval 13"/>
            <p:cNvSpPr/>
            <p:nvPr/>
          </p:nvSpPr>
          <p:spPr>
            <a:xfrm>
              <a:off x="496159" y="1837821"/>
              <a:ext cx="2376873" cy="2376873"/>
            </a:xfrm>
            <a:prstGeom prst="ellipse">
              <a:avLst/>
            </a:prstGeom>
            <a:noFill/>
            <a:ln w="9525">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useBgFill="1">
          <p:nvSpPr>
            <p:cNvPr id="21" name="Oval 20"/>
            <p:cNvSpPr/>
            <p:nvPr/>
          </p:nvSpPr>
          <p:spPr>
            <a:xfrm>
              <a:off x="1504575" y="4021873"/>
              <a:ext cx="360040" cy="360040"/>
            </a:xfrm>
            <a:prstGeom prst="ellipse">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useBgFill="1">
          <p:nvSpPr>
            <p:cNvPr id="22" name="Oval 21"/>
            <p:cNvSpPr/>
            <p:nvPr/>
          </p:nvSpPr>
          <p:spPr>
            <a:xfrm>
              <a:off x="1504575" y="1675488"/>
              <a:ext cx="360040" cy="360040"/>
            </a:xfrm>
            <a:prstGeom prst="ellipse">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useBgFill="1">
          <p:nvSpPr>
            <p:cNvPr id="18" name="Oval 17"/>
            <p:cNvSpPr/>
            <p:nvPr/>
          </p:nvSpPr>
          <p:spPr>
            <a:xfrm>
              <a:off x="330426" y="2846237"/>
              <a:ext cx="360040" cy="360040"/>
            </a:xfrm>
            <a:prstGeom prst="ellipse">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useBgFill="1">
          <p:nvSpPr>
            <p:cNvPr id="20" name="Oval 19"/>
            <p:cNvSpPr/>
            <p:nvPr/>
          </p:nvSpPr>
          <p:spPr>
            <a:xfrm>
              <a:off x="2678725" y="2846237"/>
              <a:ext cx="360040" cy="360040"/>
            </a:xfrm>
            <a:prstGeom prst="ellipse">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p:nvSpPr>
            <p:cNvPr id="23" name="Flowchart: Connector 22"/>
            <p:cNvSpPr/>
            <p:nvPr/>
          </p:nvSpPr>
          <p:spPr>
            <a:xfrm>
              <a:off x="2859821" y="3013022"/>
              <a:ext cx="26469" cy="26469"/>
            </a:xfrm>
            <a:prstGeom prst="flowChartConnector">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p:nvSpPr>
            <p:cNvPr id="24" name="Flowchart: Connector 23"/>
            <p:cNvSpPr/>
            <p:nvPr/>
          </p:nvSpPr>
          <p:spPr>
            <a:xfrm>
              <a:off x="483820" y="3013022"/>
              <a:ext cx="26469" cy="26469"/>
            </a:xfrm>
            <a:prstGeom prst="flowChartConnector">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p:nvSpPr>
            <p:cNvPr id="25" name="Flowchart: Connector 24"/>
            <p:cNvSpPr/>
            <p:nvPr/>
          </p:nvSpPr>
          <p:spPr>
            <a:xfrm>
              <a:off x="1668906" y="4202589"/>
              <a:ext cx="26469" cy="26469"/>
            </a:xfrm>
            <a:prstGeom prst="flowChartConnector">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p:nvSpPr>
            <p:cNvPr id="26" name="Flowchart: Connector 25"/>
            <p:cNvSpPr/>
            <p:nvPr/>
          </p:nvSpPr>
          <p:spPr>
            <a:xfrm>
              <a:off x="1668906" y="1824586"/>
              <a:ext cx="26469" cy="26469"/>
            </a:xfrm>
            <a:prstGeom prst="flowChartConnector">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grpSp>
      <p:grpSp>
        <p:nvGrpSpPr>
          <p:cNvPr id="8" name="Group 7"/>
          <p:cNvGrpSpPr/>
          <p:nvPr/>
        </p:nvGrpSpPr>
        <p:grpSpPr>
          <a:xfrm>
            <a:off x="2996659" y="1256618"/>
            <a:ext cx="1887032" cy="2029819"/>
            <a:chOff x="3295393" y="1675488"/>
            <a:chExt cx="2708339" cy="2706425"/>
          </a:xfrm>
        </p:grpSpPr>
        <p:sp>
          <p:nvSpPr>
            <p:cNvPr id="48" name="Oval 47"/>
            <p:cNvSpPr/>
            <p:nvPr/>
          </p:nvSpPr>
          <p:spPr>
            <a:xfrm>
              <a:off x="3461126" y="1837821"/>
              <a:ext cx="2376873" cy="2376873"/>
            </a:xfrm>
            <a:prstGeom prst="ellipse">
              <a:avLst/>
            </a:prstGeom>
            <a:noFill/>
            <a:ln w="9525">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useBgFill="1">
          <p:nvSpPr>
            <p:cNvPr id="49" name="Oval 48"/>
            <p:cNvSpPr/>
            <p:nvPr/>
          </p:nvSpPr>
          <p:spPr>
            <a:xfrm>
              <a:off x="4469542" y="4021873"/>
              <a:ext cx="360040" cy="360040"/>
            </a:xfrm>
            <a:prstGeom prst="ellipse">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useBgFill="1">
          <p:nvSpPr>
            <p:cNvPr id="50" name="Oval 49"/>
            <p:cNvSpPr/>
            <p:nvPr/>
          </p:nvSpPr>
          <p:spPr>
            <a:xfrm>
              <a:off x="4469542" y="1675488"/>
              <a:ext cx="360040" cy="360040"/>
            </a:xfrm>
            <a:prstGeom prst="ellipse">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useBgFill="1">
          <p:nvSpPr>
            <p:cNvPr id="51" name="Oval 50"/>
            <p:cNvSpPr/>
            <p:nvPr/>
          </p:nvSpPr>
          <p:spPr>
            <a:xfrm>
              <a:off x="3295393" y="2846237"/>
              <a:ext cx="360040" cy="360040"/>
            </a:xfrm>
            <a:prstGeom prst="ellipse">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useBgFill="1">
          <p:nvSpPr>
            <p:cNvPr id="52" name="Oval 51"/>
            <p:cNvSpPr/>
            <p:nvPr/>
          </p:nvSpPr>
          <p:spPr>
            <a:xfrm>
              <a:off x="5643692" y="2846237"/>
              <a:ext cx="360040" cy="360040"/>
            </a:xfrm>
            <a:prstGeom prst="ellipse">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p:nvSpPr>
            <p:cNvPr id="53" name="Flowchart: Connector 52"/>
            <p:cNvSpPr/>
            <p:nvPr/>
          </p:nvSpPr>
          <p:spPr>
            <a:xfrm>
              <a:off x="5824788" y="3013022"/>
              <a:ext cx="26469" cy="26469"/>
            </a:xfrm>
            <a:prstGeom prst="flowChartConnector">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p:nvSpPr>
            <p:cNvPr id="54" name="Flowchart: Connector 53"/>
            <p:cNvSpPr/>
            <p:nvPr/>
          </p:nvSpPr>
          <p:spPr>
            <a:xfrm>
              <a:off x="3448787" y="3013022"/>
              <a:ext cx="26469" cy="26469"/>
            </a:xfrm>
            <a:prstGeom prst="flowChartConnector">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p:nvSpPr>
            <p:cNvPr id="55" name="Flowchart: Connector 54"/>
            <p:cNvSpPr/>
            <p:nvPr/>
          </p:nvSpPr>
          <p:spPr>
            <a:xfrm>
              <a:off x="4633873" y="4202589"/>
              <a:ext cx="26469" cy="26469"/>
            </a:xfrm>
            <a:prstGeom prst="flowChartConnector">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p:nvSpPr>
            <p:cNvPr id="56" name="Flowchart: Connector 55"/>
            <p:cNvSpPr/>
            <p:nvPr/>
          </p:nvSpPr>
          <p:spPr>
            <a:xfrm>
              <a:off x="4633873" y="1824586"/>
              <a:ext cx="26469" cy="26469"/>
            </a:xfrm>
            <a:prstGeom prst="flowChartConnector">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grpSp>
      <p:grpSp>
        <p:nvGrpSpPr>
          <p:cNvPr id="9" name="Group 8"/>
          <p:cNvGrpSpPr/>
          <p:nvPr/>
        </p:nvGrpSpPr>
        <p:grpSpPr>
          <a:xfrm>
            <a:off x="4885431" y="1264711"/>
            <a:ext cx="1820618" cy="2029819"/>
            <a:chOff x="6255342" y="1675488"/>
            <a:chExt cx="2708339" cy="2706425"/>
          </a:xfrm>
        </p:grpSpPr>
        <p:sp>
          <p:nvSpPr>
            <p:cNvPr id="113" name="Oval 112"/>
            <p:cNvSpPr/>
            <p:nvPr/>
          </p:nvSpPr>
          <p:spPr>
            <a:xfrm>
              <a:off x="6421075" y="1837821"/>
              <a:ext cx="2376873" cy="2376873"/>
            </a:xfrm>
            <a:prstGeom prst="ellipse">
              <a:avLst/>
            </a:prstGeom>
            <a:noFill/>
            <a:ln w="9525">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useBgFill="1">
          <p:nvSpPr>
            <p:cNvPr id="114" name="Oval 113"/>
            <p:cNvSpPr/>
            <p:nvPr/>
          </p:nvSpPr>
          <p:spPr>
            <a:xfrm>
              <a:off x="7429491" y="4021873"/>
              <a:ext cx="360040" cy="360040"/>
            </a:xfrm>
            <a:prstGeom prst="ellipse">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useBgFill="1">
          <p:nvSpPr>
            <p:cNvPr id="115" name="Oval 114"/>
            <p:cNvSpPr/>
            <p:nvPr/>
          </p:nvSpPr>
          <p:spPr>
            <a:xfrm>
              <a:off x="7429491" y="1675488"/>
              <a:ext cx="360040" cy="360040"/>
            </a:xfrm>
            <a:prstGeom prst="ellipse">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useBgFill="1">
          <p:nvSpPr>
            <p:cNvPr id="116" name="Oval 115"/>
            <p:cNvSpPr/>
            <p:nvPr/>
          </p:nvSpPr>
          <p:spPr>
            <a:xfrm>
              <a:off x="6255342" y="2846237"/>
              <a:ext cx="360040" cy="360040"/>
            </a:xfrm>
            <a:prstGeom prst="ellipse">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useBgFill="1">
          <p:nvSpPr>
            <p:cNvPr id="117" name="Oval 116"/>
            <p:cNvSpPr/>
            <p:nvPr/>
          </p:nvSpPr>
          <p:spPr>
            <a:xfrm>
              <a:off x="8603641" y="2846237"/>
              <a:ext cx="360040" cy="360040"/>
            </a:xfrm>
            <a:prstGeom prst="ellipse">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p:nvSpPr>
            <p:cNvPr id="118" name="Flowchart: Connector 117"/>
            <p:cNvSpPr/>
            <p:nvPr/>
          </p:nvSpPr>
          <p:spPr>
            <a:xfrm>
              <a:off x="8784737" y="3013022"/>
              <a:ext cx="26469" cy="26469"/>
            </a:xfrm>
            <a:prstGeom prst="flowChartConnector">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p:nvSpPr>
            <p:cNvPr id="119" name="Flowchart: Connector 118"/>
            <p:cNvSpPr/>
            <p:nvPr/>
          </p:nvSpPr>
          <p:spPr>
            <a:xfrm>
              <a:off x="6408736" y="3013022"/>
              <a:ext cx="26469" cy="26469"/>
            </a:xfrm>
            <a:prstGeom prst="flowChartConnector">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p:nvSpPr>
            <p:cNvPr id="120" name="Flowchart: Connector 119"/>
            <p:cNvSpPr/>
            <p:nvPr/>
          </p:nvSpPr>
          <p:spPr>
            <a:xfrm>
              <a:off x="7593822" y="4202589"/>
              <a:ext cx="26469" cy="26469"/>
            </a:xfrm>
            <a:prstGeom prst="flowChartConnector">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p:nvSpPr>
            <p:cNvPr id="121" name="Flowchart: Connector 120"/>
            <p:cNvSpPr/>
            <p:nvPr/>
          </p:nvSpPr>
          <p:spPr>
            <a:xfrm>
              <a:off x="7593822" y="1824586"/>
              <a:ext cx="26469" cy="26469"/>
            </a:xfrm>
            <a:prstGeom prst="flowChartConnector">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grpSp>
      <p:grpSp>
        <p:nvGrpSpPr>
          <p:cNvPr id="10" name="Group 9"/>
          <p:cNvGrpSpPr/>
          <p:nvPr/>
        </p:nvGrpSpPr>
        <p:grpSpPr>
          <a:xfrm>
            <a:off x="6699350" y="1264711"/>
            <a:ext cx="2058999" cy="2029819"/>
            <a:chOff x="9220309" y="1675488"/>
            <a:chExt cx="2965411" cy="2706425"/>
          </a:xfrm>
        </p:grpSpPr>
        <p:sp>
          <p:nvSpPr>
            <p:cNvPr id="126" name="Oval 125"/>
            <p:cNvSpPr/>
            <p:nvPr/>
          </p:nvSpPr>
          <p:spPr>
            <a:xfrm>
              <a:off x="9808848" y="1821756"/>
              <a:ext cx="2376872" cy="2376873"/>
            </a:xfrm>
            <a:prstGeom prst="ellipse">
              <a:avLst/>
            </a:prstGeom>
            <a:noFill/>
            <a:ln w="9525">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useBgFill="1">
          <p:nvSpPr>
            <p:cNvPr id="127" name="Oval 126"/>
            <p:cNvSpPr/>
            <p:nvPr/>
          </p:nvSpPr>
          <p:spPr>
            <a:xfrm>
              <a:off x="10394458" y="4021873"/>
              <a:ext cx="360040" cy="360040"/>
            </a:xfrm>
            <a:prstGeom prst="ellipse">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useBgFill="1">
          <p:nvSpPr>
            <p:cNvPr id="128" name="Oval 127"/>
            <p:cNvSpPr/>
            <p:nvPr/>
          </p:nvSpPr>
          <p:spPr>
            <a:xfrm>
              <a:off x="10394458" y="1675488"/>
              <a:ext cx="360040" cy="360040"/>
            </a:xfrm>
            <a:prstGeom prst="ellipse">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dirty="0">
                <a:solidFill>
                  <a:prstClr val="white"/>
                </a:solidFill>
                <a:latin typeface="Roboto Light"/>
              </a:endParaRPr>
            </a:p>
          </p:txBody>
        </p:sp>
        <p:sp useBgFill="1">
          <p:nvSpPr>
            <p:cNvPr id="129" name="Oval 128"/>
            <p:cNvSpPr/>
            <p:nvPr/>
          </p:nvSpPr>
          <p:spPr>
            <a:xfrm>
              <a:off x="9220309" y="2846237"/>
              <a:ext cx="360040" cy="360040"/>
            </a:xfrm>
            <a:prstGeom prst="ellipse">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useBgFill="1">
          <p:nvSpPr>
            <p:cNvPr id="130" name="Oval 129"/>
            <p:cNvSpPr/>
            <p:nvPr/>
          </p:nvSpPr>
          <p:spPr>
            <a:xfrm>
              <a:off x="11568608" y="2846237"/>
              <a:ext cx="360040" cy="360040"/>
            </a:xfrm>
            <a:prstGeom prst="ellipse">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p:nvSpPr>
            <p:cNvPr id="131" name="Flowchart: Connector 130"/>
            <p:cNvSpPr/>
            <p:nvPr/>
          </p:nvSpPr>
          <p:spPr>
            <a:xfrm>
              <a:off x="11749704" y="3013022"/>
              <a:ext cx="26469" cy="26469"/>
            </a:xfrm>
            <a:prstGeom prst="flowChartConnector">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p:nvSpPr>
            <p:cNvPr id="132" name="Flowchart: Connector 131"/>
            <p:cNvSpPr/>
            <p:nvPr/>
          </p:nvSpPr>
          <p:spPr>
            <a:xfrm>
              <a:off x="9373703" y="3013022"/>
              <a:ext cx="26469" cy="26469"/>
            </a:xfrm>
            <a:prstGeom prst="flowChartConnector">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p:nvSpPr>
            <p:cNvPr id="133" name="Flowchart: Connector 132"/>
            <p:cNvSpPr/>
            <p:nvPr/>
          </p:nvSpPr>
          <p:spPr>
            <a:xfrm>
              <a:off x="10558789" y="4202589"/>
              <a:ext cx="26469" cy="26469"/>
            </a:xfrm>
            <a:prstGeom prst="flowChartConnector">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sp>
          <p:nvSpPr>
            <p:cNvPr id="134" name="Flowchart: Connector 133"/>
            <p:cNvSpPr/>
            <p:nvPr/>
          </p:nvSpPr>
          <p:spPr>
            <a:xfrm>
              <a:off x="10558789" y="1824586"/>
              <a:ext cx="26469" cy="26469"/>
            </a:xfrm>
            <a:prstGeom prst="flowChartConnector">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8"/>
              <a:endParaRPr lang="en-US">
                <a:solidFill>
                  <a:prstClr val="white"/>
                </a:solidFill>
                <a:latin typeface="Roboto Light"/>
              </a:endParaRPr>
            </a:p>
          </p:txBody>
        </p:sp>
      </p:grpSp>
      <p:sp>
        <p:nvSpPr>
          <p:cNvPr id="57" name="TextBox 56"/>
          <p:cNvSpPr txBox="1"/>
          <p:nvPr/>
        </p:nvSpPr>
        <p:spPr>
          <a:xfrm>
            <a:off x="4829002" y="3327834"/>
            <a:ext cx="2154257" cy="1131079"/>
          </a:xfrm>
          <a:prstGeom prst="rect">
            <a:avLst/>
          </a:prstGeom>
          <a:noFill/>
        </p:spPr>
        <p:txBody>
          <a:bodyPr wrap="square" rtlCol="0">
            <a:spAutoFit/>
          </a:bodyPr>
          <a:lstStyle/>
          <a:p>
            <a:r>
              <a:rPr lang="en-IN" sz="1350" b="1" dirty="0" err="1">
                <a:solidFill>
                  <a:schemeClr val="tx1">
                    <a:lumMod val="75000"/>
                    <a:lumOff val="25000"/>
                  </a:schemeClr>
                </a:solidFill>
              </a:rPr>
              <a:t>Dr.</a:t>
            </a:r>
            <a:r>
              <a:rPr lang="en-IN" sz="1350" b="1" dirty="0">
                <a:solidFill>
                  <a:schemeClr val="tx1">
                    <a:lumMod val="75000"/>
                    <a:lumOff val="25000"/>
                  </a:schemeClr>
                </a:solidFill>
              </a:rPr>
              <a:t> </a:t>
            </a:r>
            <a:r>
              <a:rPr lang="en-IN" sz="1350" b="1" dirty="0" err="1">
                <a:solidFill>
                  <a:schemeClr val="tx1">
                    <a:lumMod val="75000"/>
                    <a:lumOff val="25000"/>
                  </a:schemeClr>
                </a:solidFill>
              </a:rPr>
              <a:t>Kanika</a:t>
            </a:r>
            <a:endParaRPr lang="en-IN" sz="1350" b="1" dirty="0">
              <a:solidFill>
                <a:schemeClr val="tx1">
                  <a:lumMod val="75000"/>
                  <a:lumOff val="25000"/>
                </a:schemeClr>
              </a:solidFill>
            </a:endParaRPr>
          </a:p>
          <a:p>
            <a:r>
              <a:rPr lang="en-IN" sz="1350" b="1" dirty="0">
                <a:solidFill>
                  <a:schemeClr val="tx1">
                    <a:lumMod val="75000"/>
                    <a:lumOff val="25000"/>
                  </a:schemeClr>
                </a:solidFill>
              </a:rPr>
              <a:t>Program Officer</a:t>
            </a:r>
          </a:p>
          <a:p>
            <a:r>
              <a:rPr lang="en-IN" sz="1350" b="1" dirty="0">
                <a:solidFill>
                  <a:schemeClr val="tx1">
                    <a:lumMod val="75000"/>
                    <a:lumOff val="25000"/>
                  </a:schemeClr>
                </a:solidFill>
              </a:rPr>
              <a:t>Coordination and Documentation, PGIMER Chandigarh</a:t>
            </a:r>
          </a:p>
        </p:txBody>
      </p:sp>
      <p:sp>
        <p:nvSpPr>
          <p:cNvPr id="58" name="TextBox 57"/>
          <p:cNvSpPr txBox="1"/>
          <p:nvPr/>
        </p:nvSpPr>
        <p:spPr>
          <a:xfrm>
            <a:off x="2766539" y="3327834"/>
            <a:ext cx="2062461" cy="1131079"/>
          </a:xfrm>
          <a:prstGeom prst="rect">
            <a:avLst/>
          </a:prstGeom>
          <a:noFill/>
        </p:spPr>
        <p:txBody>
          <a:bodyPr wrap="square" rtlCol="0">
            <a:spAutoFit/>
          </a:bodyPr>
          <a:lstStyle/>
          <a:p>
            <a:r>
              <a:rPr lang="en-IN" sz="1350" b="1" dirty="0" err="1">
                <a:solidFill>
                  <a:schemeClr val="tx1">
                    <a:lumMod val="75000"/>
                    <a:lumOff val="25000"/>
                  </a:schemeClr>
                </a:solidFill>
              </a:rPr>
              <a:t>Dr.</a:t>
            </a:r>
            <a:r>
              <a:rPr lang="en-IN" sz="1350" b="1" dirty="0">
                <a:solidFill>
                  <a:schemeClr val="tx1">
                    <a:lumMod val="75000"/>
                    <a:lumOff val="25000"/>
                  </a:schemeClr>
                </a:solidFill>
              </a:rPr>
              <a:t> </a:t>
            </a:r>
            <a:r>
              <a:rPr lang="en-IN" sz="1350" b="1" dirty="0" err="1">
                <a:solidFill>
                  <a:schemeClr val="tx1">
                    <a:lumMod val="75000"/>
                    <a:lumOff val="25000"/>
                  </a:schemeClr>
                </a:solidFill>
              </a:rPr>
              <a:t>Nidhi</a:t>
            </a:r>
            <a:r>
              <a:rPr lang="en-IN" sz="1350" b="1" dirty="0">
                <a:solidFill>
                  <a:schemeClr val="tx1">
                    <a:lumMod val="75000"/>
                    <a:lumOff val="25000"/>
                  </a:schemeClr>
                </a:solidFill>
              </a:rPr>
              <a:t> </a:t>
            </a:r>
            <a:r>
              <a:rPr lang="en-IN" sz="1350" b="1" dirty="0" err="1">
                <a:solidFill>
                  <a:schemeClr val="tx1">
                    <a:lumMod val="75000"/>
                    <a:lumOff val="25000"/>
                  </a:schemeClr>
                </a:solidFill>
              </a:rPr>
              <a:t>Jaswal</a:t>
            </a:r>
            <a:endParaRPr lang="en-IN" sz="1350" b="1" dirty="0">
              <a:solidFill>
                <a:schemeClr val="tx1">
                  <a:lumMod val="75000"/>
                  <a:lumOff val="25000"/>
                </a:schemeClr>
              </a:solidFill>
            </a:endParaRPr>
          </a:p>
          <a:p>
            <a:r>
              <a:rPr lang="en-IN" sz="1350" b="1" dirty="0">
                <a:solidFill>
                  <a:schemeClr val="tx1">
                    <a:lumMod val="75000"/>
                    <a:lumOff val="25000"/>
                  </a:schemeClr>
                </a:solidFill>
              </a:rPr>
              <a:t>Technical Officer</a:t>
            </a:r>
          </a:p>
          <a:p>
            <a:r>
              <a:rPr lang="en-IN" sz="1350" b="1" dirty="0">
                <a:solidFill>
                  <a:schemeClr val="tx1">
                    <a:lumMod val="75000"/>
                    <a:lumOff val="25000"/>
                  </a:schemeClr>
                </a:solidFill>
              </a:rPr>
              <a:t>RCTC and Tobacco Endgame-Hub, PGIMER Chandigarh</a:t>
            </a:r>
          </a:p>
        </p:txBody>
      </p:sp>
      <p:sp>
        <p:nvSpPr>
          <p:cNvPr id="59" name="TextBox 58"/>
          <p:cNvSpPr txBox="1"/>
          <p:nvPr/>
        </p:nvSpPr>
        <p:spPr>
          <a:xfrm>
            <a:off x="1071033" y="3362510"/>
            <a:ext cx="1287615" cy="1338828"/>
          </a:xfrm>
          <a:prstGeom prst="rect">
            <a:avLst/>
          </a:prstGeom>
          <a:noFill/>
        </p:spPr>
        <p:txBody>
          <a:bodyPr wrap="square" rtlCol="0">
            <a:spAutoFit/>
          </a:bodyPr>
          <a:lstStyle/>
          <a:p>
            <a:r>
              <a:rPr lang="en-IN" sz="1350" b="1" dirty="0" err="1">
                <a:solidFill>
                  <a:schemeClr val="tx1">
                    <a:lumMod val="75000"/>
                    <a:lumOff val="25000"/>
                  </a:schemeClr>
                </a:solidFill>
              </a:rPr>
              <a:t>Mr.</a:t>
            </a:r>
            <a:r>
              <a:rPr lang="en-IN" sz="1350" b="1" dirty="0">
                <a:solidFill>
                  <a:schemeClr val="tx1">
                    <a:lumMod val="75000"/>
                    <a:lumOff val="25000"/>
                  </a:schemeClr>
                </a:solidFill>
              </a:rPr>
              <a:t> Rajeev </a:t>
            </a:r>
            <a:r>
              <a:rPr lang="en-IN" sz="1350" b="1" dirty="0" err="1">
                <a:solidFill>
                  <a:schemeClr val="tx1">
                    <a:lumMod val="75000"/>
                    <a:lumOff val="25000"/>
                  </a:schemeClr>
                </a:solidFill>
              </a:rPr>
              <a:t>Chaudhary</a:t>
            </a:r>
            <a:endParaRPr lang="en-IN" sz="1350" b="1" dirty="0">
              <a:solidFill>
                <a:schemeClr val="tx1">
                  <a:lumMod val="75000"/>
                  <a:lumOff val="25000"/>
                </a:schemeClr>
              </a:solidFill>
            </a:endParaRPr>
          </a:p>
          <a:p>
            <a:r>
              <a:rPr lang="en-IN" sz="1350" b="1" dirty="0">
                <a:solidFill>
                  <a:schemeClr val="tx1">
                    <a:lumMod val="75000"/>
                    <a:lumOff val="25000"/>
                  </a:schemeClr>
                </a:solidFill>
              </a:rPr>
              <a:t>Project Coordinator</a:t>
            </a:r>
          </a:p>
          <a:p>
            <a:r>
              <a:rPr lang="en-IN" sz="1350" b="1" dirty="0">
                <a:solidFill>
                  <a:schemeClr val="tx1">
                    <a:lumMod val="75000"/>
                    <a:lumOff val="25000"/>
                  </a:schemeClr>
                </a:solidFill>
              </a:rPr>
              <a:t>PGIMER Chandigarh</a:t>
            </a:r>
          </a:p>
        </p:txBody>
      </p:sp>
      <p:sp>
        <p:nvSpPr>
          <p:cNvPr id="60" name="TextBox 59"/>
          <p:cNvSpPr txBox="1"/>
          <p:nvPr/>
        </p:nvSpPr>
        <p:spPr>
          <a:xfrm>
            <a:off x="6983260" y="3364898"/>
            <a:ext cx="1916832" cy="1131079"/>
          </a:xfrm>
          <a:prstGeom prst="rect">
            <a:avLst/>
          </a:prstGeom>
          <a:noFill/>
        </p:spPr>
        <p:txBody>
          <a:bodyPr wrap="square" rtlCol="0">
            <a:spAutoFit/>
          </a:bodyPr>
          <a:lstStyle/>
          <a:p>
            <a:r>
              <a:rPr lang="en-IN" sz="1350" b="1" dirty="0" err="1">
                <a:solidFill>
                  <a:schemeClr val="tx1">
                    <a:lumMod val="75000"/>
                    <a:lumOff val="25000"/>
                  </a:schemeClr>
                </a:solidFill>
              </a:rPr>
              <a:t>Mr.</a:t>
            </a:r>
            <a:r>
              <a:rPr lang="en-IN" sz="1350" b="1" dirty="0">
                <a:solidFill>
                  <a:schemeClr val="tx1">
                    <a:lumMod val="75000"/>
                    <a:lumOff val="25000"/>
                  </a:schemeClr>
                </a:solidFill>
              </a:rPr>
              <a:t> </a:t>
            </a:r>
            <a:r>
              <a:rPr lang="en-IN" sz="1350" b="1" dirty="0" err="1">
                <a:solidFill>
                  <a:schemeClr val="tx1">
                    <a:lumMod val="75000"/>
                    <a:lumOff val="25000"/>
                  </a:schemeClr>
                </a:solidFill>
              </a:rPr>
              <a:t>Neeraj</a:t>
            </a:r>
            <a:endParaRPr lang="en-IN" sz="1350" b="1" dirty="0">
              <a:solidFill>
                <a:schemeClr val="tx1">
                  <a:lumMod val="75000"/>
                  <a:lumOff val="25000"/>
                </a:schemeClr>
              </a:solidFill>
            </a:endParaRPr>
          </a:p>
          <a:p>
            <a:r>
              <a:rPr lang="en-IN" sz="1350" b="1" dirty="0">
                <a:solidFill>
                  <a:schemeClr val="tx1">
                    <a:lumMod val="75000"/>
                    <a:lumOff val="25000"/>
                  </a:schemeClr>
                </a:solidFill>
              </a:rPr>
              <a:t>Admin cum Finance Assistant, PGIMER Chandigarh</a:t>
            </a:r>
          </a:p>
        </p:txBody>
      </p:sp>
      <p:pic>
        <p:nvPicPr>
          <p:cNvPr id="2" name="Picture Placeholder 1"/>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491" b="1491"/>
          <a:stretch>
            <a:fillRect/>
          </a:stretch>
        </p:blipFill>
        <p:spPr>
          <a:xfrm>
            <a:off x="966715" y="1404766"/>
            <a:ext cx="1480792" cy="1645920"/>
          </a:xfrm>
        </p:spPr>
      </p:pic>
      <p:pic>
        <p:nvPicPr>
          <p:cNvPr id="3" name="Picture Placeholder 2"/>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7255" r="7255"/>
          <a:stretch>
            <a:fillRect/>
          </a:stretch>
        </p:blipFill>
        <p:spPr>
          <a:xfrm>
            <a:off x="3110239" y="1422619"/>
            <a:ext cx="1645920" cy="1645920"/>
          </a:xfrm>
        </p:spPr>
      </p:pic>
      <p:pic>
        <p:nvPicPr>
          <p:cNvPr id="4" name="Picture Placeholder 3"/>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5071223" y="1464627"/>
            <a:ext cx="1471287" cy="1645920"/>
          </a:xfrm>
        </p:spPr>
      </p:pic>
      <p:pic>
        <p:nvPicPr>
          <p:cNvPr id="6" name="Picture Placeholder 5"/>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t="11415" b="11415"/>
          <a:stretch>
            <a:fillRect/>
          </a:stretch>
        </p:blipFill>
        <p:spPr>
          <a:xfrm>
            <a:off x="7100442" y="1429692"/>
            <a:ext cx="1645920" cy="1645920"/>
          </a:xfrm>
        </p:spPr>
      </p:pic>
      <p:pic>
        <p:nvPicPr>
          <p:cNvPr id="61" name="Picture 6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56025" y="0"/>
            <a:ext cx="650712" cy="7707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 name="Picture 3"/>
          <p:cNvPicPr>
            <a:picLocks noChangeAspect="1" noChangeArrowheads="1"/>
          </p:cNvPicPr>
          <p:nvPr/>
        </p:nvPicPr>
        <p:blipFill rotWithShape="1">
          <a:blip r:embed="rId8">
            <a:extLst>
              <a:ext uri="{28A0092B-C50C-407E-A947-70E740481C1C}">
                <a14:useLocalDpi xmlns:a14="http://schemas.microsoft.com/office/drawing/2010/main" val="0"/>
              </a:ext>
            </a:extLst>
          </a:blip>
          <a:srcRect t="38687" b="38040"/>
          <a:stretch/>
        </p:blipFill>
        <p:spPr bwMode="auto">
          <a:xfrm>
            <a:off x="6070525" y="4759946"/>
            <a:ext cx="1916832" cy="374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77133659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61111">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61111">
                                          <p:cBhvr additive="base">
                                            <p:cTn id="7" dur="900" fill="hold"/>
                                            <p:tgtEl>
                                              <p:spTgt spid="5"/>
                                            </p:tgtEl>
                                            <p:attrNameLst>
                                              <p:attrName>ppt_x</p:attrName>
                                            </p:attrNameLst>
                                          </p:cBhvr>
                                          <p:tavLst>
                                            <p:tav tm="0">
                                              <p:val>
                                                <p:strVal val="0-#ppt_w/2"/>
                                              </p:val>
                                            </p:tav>
                                            <p:tav tm="100000">
                                              <p:val>
                                                <p:strVal val="#ppt_x"/>
                                              </p:val>
                                            </p:tav>
                                          </p:tavLst>
                                        </p:anim>
                                        <p:anim calcmode="lin" valueType="num" p14:bounceEnd="61111">
                                          <p:cBhvr additive="base">
                                            <p:cTn id="8" dur="9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14:presetBounceEnd="61111">
                                      <p:stCondLst>
                                        <p:cond delay="100"/>
                                      </p:stCondLst>
                                      <p:childTnLst>
                                        <p:set>
                                          <p:cBhvr>
                                            <p:cTn id="10" dur="1" fill="hold">
                                              <p:stCondLst>
                                                <p:cond delay="0"/>
                                              </p:stCondLst>
                                            </p:cTn>
                                            <p:tgtEl>
                                              <p:spTgt spid="8"/>
                                            </p:tgtEl>
                                            <p:attrNameLst>
                                              <p:attrName>style.visibility</p:attrName>
                                            </p:attrNameLst>
                                          </p:cBhvr>
                                          <p:to>
                                            <p:strVal val="visible"/>
                                          </p:to>
                                        </p:set>
                                        <p:anim calcmode="lin" valueType="num" p14:bounceEnd="61111">
                                          <p:cBhvr additive="base">
                                            <p:cTn id="11" dur="1000" fill="hold"/>
                                            <p:tgtEl>
                                              <p:spTgt spid="8"/>
                                            </p:tgtEl>
                                            <p:attrNameLst>
                                              <p:attrName>ppt_x</p:attrName>
                                            </p:attrNameLst>
                                          </p:cBhvr>
                                          <p:tavLst>
                                            <p:tav tm="0">
                                              <p:val>
                                                <p:strVal val="0-#ppt_w/2"/>
                                              </p:val>
                                            </p:tav>
                                            <p:tav tm="100000">
                                              <p:val>
                                                <p:strVal val="#ppt_x"/>
                                              </p:val>
                                            </p:tav>
                                          </p:tavLst>
                                        </p:anim>
                                        <p:anim calcmode="lin" valueType="num" p14:bounceEnd="61111">
                                          <p:cBhvr additive="base">
                                            <p:cTn id="12" dur="10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9" fill="hold" nodeType="withEffect" p14:presetBounceEnd="61111">
                                      <p:stCondLst>
                                        <p:cond delay="200"/>
                                      </p:stCondLst>
                                      <p:childTnLst>
                                        <p:set>
                                          <p:cBhvr>
                                            <p:cTn id="14" dur="1" fill="hold">
                                              <p:stCondLst>
                                                <p:cond delay="0"/>
                                              </p:stCondLst>
                                            </p:cTn>
                                            <p:tgtEl>
                                              <p:spTgt spid="9"/>
                                            </p:tgtEl>
                                            <p:attrNameLst>
                                              <p:attrName>style.visibility</p:attrName>
                                            </p:attrNameLst>
                                          </p:cBhvr>
                                          <p:to>
                                            <p:strVal val="visible"/>
                                          </p:to>
                                        </p:set>
                                        <p:anim calcmode="lin" valueType="num" p14:bounceEnd="61111">
                                          <p:cBhvr additive="base">
                                            <p:cTn id="15" dur="1100" fill="hold"/>
                                            <p:tgtEl>
                                              <p:spTgt spid="9"/>
                                            </p:tgtEl>
                                            <p:attrNameLst>
                                              <p:attrName>ppt_x</p:attrName>
                                            </p:attrNameLst>
                                          </p:cBhvr>
                                          <p:tavLst>
                                            <p:tav tm="0">
                                              <p:val>
                                                <p:strVal val="0-#ppt_w/2"/>
                                              </p:val>
                                            </p:tav>
                                            <p:tav tm="100000">
                                              <p:val>
                                                <p:strVal val="#ppt_x"/>
                                              </p:val>
                                            </p:tav>
                                          </p:tavLst>
                                        </p:anim>
                                        <p:anim calcmode="lin" valueType="num" p14:bounceEnd="61111">
                                          <p:cBhvr additive="base">
                                            <p:cTn id="16" dur="110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9" fill="hold" nodeType="withEffect" p14:presetBounceEnd="61111">
                                      <p:stCondLst>
                                        <p:cond delay="300"/>
                                      </p:stCondLst>
                                      <p:childTnLst>
                                        <p:set>
                                          <p:cBhvr>
                                            <p:cTn id="18" dur="1" fill="hold">
                                              <p:stCondLst>
                                                <p:cond delay="0"/>
                                              </p:stCondLst>
                                            </p:cTn>
                                            <p:tgtEl>
                                              <p:spTgt spid="10"/>
                                            </p:tgtEl>
                                            <p:attrNameLst>
                                              <p:attrName>style.visibility</p:attrName>
                                            </p:attrNameLst>
                                          </p:cBhvr>
                                          <p:to>
                                            <p:strVal val="visible"/>
                                          </p:to>
                                        </p:set>
                                        <p:anim calcmode="lin" valueType="num" p14:bounceEnd="61111">
                                          <p:cBhvr additive="base">
                                            <p:cTn id="19" dur="1200" fill="hold"/>
                                            <p:tgtEl>
                                              <p:spTgt spid="10"/>
                                            </p:tgtEl>
                                            <p:attrNameLst>
                                              <p:attrName>ppt_x</p:attrName>
                                            </p:attrNameLst>
                                          </p:cBhvr>
                                          <p:tavLst>
                                            <p:tav tm="0">
                                              <p:val>
                                                <p:strVal val="0-#ppt_w/2"/>
                                              </p:val>
                                            </p:tav>
                                            <p:tav tm="100000">
                                              <p:val>
                                                <p:strVal val="#ppt_x"/>
                                              </p:val>
                                            </p:tav>
                                          </p:tavLst>
                                        </p:anim>
                                        <p:anim calcmode="lin" valueType="num" p14:bounceEnd="61111">
                                          <p:cBhvr additive="base">
                                            <p:cTn id="20" dur="1200" fill="hold"/>
                                            <p:tgtEl>
                                              <p:spTgt spid="10"/>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fade">
                                          <p:cBhvr>
                                            <p:cTn id="24" dur="250"/>
                                            <p:tgtEl>
                                              <p:spTgt spid="5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fade">
                                          <p:cBhvr>
                                            <p:cTn id="27" dur="250"/>
                                            <p:tgtEl>
                                              <p:spTgt spid="5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9"/>
                                            </p:tgtEl>
                                            <p:attrNameLst>
                                              <p:attrName>style.visibility</p:attrName>
                                            </p:attrNameLst>
                                          </p:cBhvr>
                                          <p:to>
                                            <p:strVal val="visible"/>
                                          </p:to>
                                        </p:set>
                                        <p:animEffect transition="in" filter="fade">
                                          <p:cBhvr>
                                            <p:cTn id="30" dur="250"/>
                                            <p:tgtEl>
                                              <p:spTgt spid="5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fade">
                                          <p:cBhvr>
                                            <p:cTn id="33" dur="25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6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900" fill="hold"/>
                                            <p:tgtEl>
                                              <p:spTgt spid="5"/>
                                            </p:tgtEl>
                                            <p:attrNameLst>
                                              <p:attrName>ppt_x</p:attrName>
                                            </p:attrNameLst>
                                          </p:cBhvr>
                                          <p:tavLst>
                                            <p:tav tm="0">
                                              <p:val>
                                                <p:strVal val="0-#ppt_w/2"/>
                                              </p:val>
                                            </p:tav>
                                            <p:tav tm="100000">
                                              <p:val>
                                                <p:strVal val="#ppt_x"/>
                                              </p:val>
                                            </p:tav>
                                          </p:tavLst>
                                        </p:anim>
                                        <p:anim calcmode="lin" valueType="num">
                                          <p:cBhvr additive="base">
                                            <p:cTn id="8" dur="9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stCondLst>
                                        <p:cond delay="1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0-#ppt_w/2"/>
                                              </p:val>
                                            </p:tav>
                                            <p:tav tm="100000">
                                              <p:val>
                                                <p:strVal val="#ppt_x"/>
                                              </p:val>
                                            </p:tav>
                                          </p:tavLst>
                                        </p:anim>
                                        <p:anim calcmode="lin" valueType="num">
                                          <p:cBhvr additive="base">
                                            <p:cTn id="12" dur="10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9" fill="hold" nodeType="withEffect">
                                      <p:stCondLst>
                                        <p:cond delay="2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100" fill="hold"/>
                                            <p:tgtEl>
                                              <p:spTgt spid="9"/>
                                            </p:tgtEl>
                                            <p:attrNameLst>
                                              <p:attrName>ppt_x</p:attrName>
                                            </p:attrNameLst>
                                          </p:cBhvr>
                                          <p:tavLst>
                                            <p:tav tm="0">
                                              <p:val>
                                                <p:strVal val="0-#ppt_w/2"/>
                                              </p:val>
                                            </p:tav>
                                            <p:tav tm="100000">
                                              <p:val>
                                                <p:strVal val="#ppt_x"/>
                                              </p:val>
                                            </p:tav>
                                          </p:tavLst>
                                        </p:anim>
                                        <p:anim calcmode="lin" valueType="num">
                                          <p:cBhvr additive="base">
                                            <p:cTn id="16" dur="110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9" fill="hold" nodeType="withEffect">
                                      <p:stCondLst>
                                        <p:cond delay="3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1200" fill="hold"/>
                                            <p:tgtEl>
                                              <p:spTgt spid="10"/>
                                            </p:tgtEl>
                                            <p:attrNameLst>
                                              <p:attrName>ppt_x</p:attrName>
                                            </p:attrNameLst>
                                          </p:cBhvr>
                                          <p:tavLst>
                                            <p:tav tm="0">
                                              <p:val>
                                                <p:strVal val="0-#ppt_w/2"/>
                                              </p:val>
                                            </p:tav>
                                            <p:tav tm="100000">
                                              <p:val>
                                                <p:strVal val="#ppt_x"/>
                                              </p:val>
                                            </p:tav>
                                          </p:tavLst>
                                        </p:anim>
                                        <p:anim calcmode="lin" valueType="num">
                                          <p:cBhvr additive="base">
                                            <p:cTn id="20" dur="1200" fill="hold"/>
                                            <p:tgtEl>
                                              <p:spTgt spid="10"/>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fade">
                                          <p:cBhvr>
                                            <p:cTn id="24" dur="250"/>
                                            <p:tgtEl>
                                              <p:spTgt spid="5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fade">
                                          <p:cBhvr>
                                            <p:cTn id="27" dur="250"/>
                                            <p:tgtEl>
                                              <p:spTgt spid="5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9"/>
                                            </p:tgtEl>
                                            <p:attrNameLst>
                                              <p:attrName>style.visibility</p:attrName>
                                            </p:attrNameLst>
                                          </p:cBhvr>
                                          <p:to>
                                            <p:strVal val="visible"/>
                                          </p:to>
                                        </p:set>
                                        <p:animEffect transition="in" filter="fade">
                                          <p:cBhvr>
                                            <p:cTn id="30" dur="250"/>
                                            <p:tgtEl>
                                              <p:spTgt spid="5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fade">
                                          <p:cBhvr>
                                            <p:cTn id="33" dur="25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60"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233</TotalTime>
  <Words>1279</Words>
  <Application>Microsoft Office PowerPoint</Application>
  <PresentationFormat>On-screen Show (16:9)</PresentationFormat>
  <Paragraphs>142</Paragraphs>
  <Slides>15</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Calibri</vt:lpstr>
      <vt:lpstr>Cambria</vt:lpstr>
      <vt:lpstr>Georgia</vt:lpstr>
      <vt:lpstr>Roboto Light</vt:lpstr>
      <vt:lpstr>Wingdings</vt:lpstr>
      <vt:lpstr>Wingdings 2</vt:lpstr>
      <vt:lpstr>Civic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Project team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dc:creator>
  <cp:lastModifiedBy>Nidhi</cp:lastModifiedBy>
  <cp:revision>16</cp:revision>
  <dcterms:created xsi:type="dcterms:W3CDTF">2022-04-20T06:03:54Z</dcterms:created>
  <dcterms:modified xsi:type="dcterms:W3CDTF">2022-04-21T05:10:44Z</dcterms:modified>
</cp:coreProperties>
</file>